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68" r:id="rId66"/>
    <p:sldId id="320" r:id="rId67"/>
    <p:sldId id="321" r:id="rId68"/>
    <p:sldId id="322" r:id="rId69"/>
    <p:sldId id="323" r:id="rId70"/>
    <p:sldId id="324" r:id="rId71"/>
    <p:sldId id="325" r:id="rId72"/>
    <p:sldId id="326" r:id="rId73"/>
    <p:sldId id="369" r:id="rId74"/>
    <p:sldId id="370" r:id="rId75"/>
    <p:sldId id="371"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73" r:id="rId103"/>
    <p:sldId id="37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Lst>
  <p:sldSz cx="9144000" cy="6858000" type="screen4x3"/>
  <p:notesSz cx="7010400" cy="9296400"/>
  <p:embeddedFontLst>
    <p:embeddedFont>
      <p:font typeface="Calibri" panose="020F0502020204030204" pitchFamily="34" charset="0"/>
      <p:regular r:id="rId121"/>
      <p:bold r:id="rId122"/>
      <p:italic r:id="rId123"/>
      <p:boldItalic r:id="rId124"/>
    </p:embeddedFont>
    <p:embeddedFont>
      <p:font typeface="Helvetica" panose="020B0604020202020204" pitchFamily="34" charset="0"/>
      <p:regular r:id="rId125"/>
      <p:bold r:id="rId126"/>
      <p:italic r:id="rId127"/>
      <p:boldItalic r:id="rId128"/>
    </p:embeddedFont>
    <p:embeddedFont>
      <p:font typeface="Open Sans" panose="020B0604020202020204" charset="0"/>
      <p:regular r:id="rId129"/>
      <p:bold r:id="rId130"/>
      <p:italic r:id="rId131"/>
      <p:boldItalic r:id="rId132"/>
    </p:embeddedFont>
    <p:embeddedFont>
      <p:font typeface="Quattrocento Sans" panose="020B060402020202020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7" roundtripDataSignature="AMtx7mhzyEM2O22Xx6CJueHf0x+XnVPV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197A05-988B-8357-2F41-92B6BA1EF202}" v="23" dt="2021-03-03T16:07:21.157"/>
  </p1510:revLst>
</p1510:revInfo>
</file>

<file path=ppt/tableStyles.xml><?xml version="1.0" encoding="utf-8"?>
<a:tblStyleLst xmlns:a="http://schemas.openxmlformats.org/drawingml/2006/main" def="{BAEFB91F-02D4-415B-BE7B-1F9825FE8FC9}">
  <a:tblStyle styleId="{BAEFB91F-02D4-415B-BE7B-1F9825FE8FC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EE8"/>
          </a:solidFill>
        </a:fill>
      </a:tcStyle>
    </a:wholeTbl>
    <a:band1H>
      <a:tcTxStyle b="off" i="off"/>
      <a:tcStyle>
        <a:tcBdr/>
        <a:fill>
          <a:solidFill>
            <a:srgbClr val="FCDCCE"/>
          </a:solidFill>
        </a:fill>
      </a:tcStyle>
    </a:band1H>
    <a:band2H>
      <a:tcTxStyle b="off" i="off"/>
      <a:tcStyle>
        <a:tcBdr/>
      </a:tcStyle>
    </a:band2H>
    <a:band1V>
      <a:tcTxStyle b="off" i="off"/>
      <a:tcStyle>
        <a:tcBdr/>
        <a:fill>
          <a:solidFill>
            <a:srgbClr val="FCDCCE"/>
          </a:solidFill>
        </a:fill>
      </a:tcStyle>
    </a:band1V>
    <a:band2V>
      <a:tcTxStyle b="off" i="off"/>
      <a:tcStyle>
        <a:tcBdr/>
      </a:tcStyle>
    </a:band2V>
    <a:lastCol>
      <a:tcTxStyle b="on" i="off">
        <a:font>
          <a:latin typeface="Arial"/>
          <a:ea typeface="Arial"/>
          <a:cs typeface="Arial"/>
        </a:font>
        <a:schemeClr val="lt1"/>
      </a:tcTxStyle>
      <a:tcStyle>
        <a:tcBdr/>
        <a:fill>
          <a:solidFill>
            <a:schemeClr val="accent6"/>
          </a:solidFill>
        </a:fill>
      </a:tcStyle>
    </a:lastCol>
    <a:firstCol>
      <a:tcTxStyle b="on" i="off">
        <a:font>
          <a:latin typeface="Arial"/>
          <a:ea typeface="Arial"/>
          <a:cs typeface="Arial"/>
        </a:font>
        <a:schemeClr val="lt1"/>
      </a:tcTxStyle>
      <a:tcStyle>
        <a:tcBdr/>
        <a:fill>
          <a:solidFill>
            <a:schemeClr val="accent6"/>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454" autoAdjust="0"/>
  </p:normalViewPr>
  <p:slideViewPr>
    <p:cSldViewPr snapToGrid="0">
      <p:cViewPr varScale="1">
        <p:scale>
          <a:sx n="39" d="100"/>
          <a:sy n="39" d="100"/>
        </p:scale>
        <p:origin x="1988" y="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4.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3.fntdata"/><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Gonzalez C." userId="S::jegonzalezc@duoc.cl::8ee369f8-7994-4319-8518-35f7239e5cc0" providerId="AD" clId="Web-{D3197A05-988B-8357-2F41-92B6BA1EF202}"/>
    <pc:docChg chg="modSld">
      <pc:chgData name="Jessica Gonzalez C." userId="S::jegonzalezc@duoc.cl::8ee369f8-7994-4319-8518-35f7239e5cc0" providerId="AD" clId="Web-{D3197A05-988B-8357-2F41-92B6BA1EF202}" dt="2021-03-03T16:07:16.251" v="7"/>
      <pc:docMkLst>
        <pc:docMk/>
      </pc:docMkLst>
      <pc:sldChg chg="modSp">
        <pc:chgData name="Jessica Gonzalez C." userId="S::jegonzalezc@duoc.cl::8ee369f8-7994-4319-8518-35f7239e5cc0" providerId="AD" clId="Web-{D3197A05-988B-8357-2F41-92B6BA1EF202}" dt="2021-03-03T16:06:51.532" v="3" actId="20577"/>
        <pc:sldMkLst>
          <pc:docMk/>
          <pc:sldMk cId="0" sldId="256"/>
        </pc:sldMkLst>
        <pc:spChg chg="mod">
          <ac:chgData name="Jessica Gonzalez C." userId="S::jegonzalezc@duoc.cl::8ee369f8-7994-4319-8518-35f7239e5cc0" providerId="AD" clId="Web-{D3197A05-988B-8357-2F41-92B6BA1EF202}" dt="2021-03-03T16:06:51.532" v="3" actId="20577"/>
          <ac:spMkLst>
            <pc:docMk/>
            <pc:sldMk cId="0" sldId="256"/>
            <ac:spMk id="93" creationId="{00000000-0000-0000-0000-000000000000}"/>
          </ac:spMkLst>
        </pc:spChg>
      </pc:sldChg>
      <pc:sldChg chg="modSp">
        <pc:chgData name="Jessica Gonzalez C." userId="S::jegonzalezc@duoc.cl::8ee369f8-7994-4319-8518-35f7239e5cc0" providerId="AD" clId="Web-{D3197A05-988B-8357-2F41-92B6BA1EF202}" dt="2021-03-03T16:07:16.251" v="7"/>
        <pc:sldMkLst>
          <pc:docMk/>
          <pc:sldMk cId="0" sldId="257"/>
        </pc:sldMkLst>
        <pc:graphicFrameChg chg="mod modGraphic">
          <ac:chgData name="Jessica Gonzalez C." userId="S::jegonzalezc@duoc.cl::8ee369f8-7994-4319-8518-35f7239e5cc0" providerId="AD" clId="Web-{D3197A05-988B-8357-2F41-92B6BA1EF202}" dt="2021-03-03T16:07:16.251" v="7"/>
          <ac:graphicFrameMkLst>
            <pc:docMk/>
            <pc:sldMk cId="0" sldId="257"/>
            <ac:graphicFrameMk id="100"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67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338" y="0"/>
            <a:ext cx="3038475" cy="4667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672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rive.google.com/file/d/1kAJePeLNDmpopI2YcYOHTweo6UzImpbs/view?usp=sharin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rstudio.cloud/"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translate.google.com/translate?hl=es&amp;sl=en&amp;u=https://rstudio.cloud/&amp;prev=search&amp;pto=aue"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Dar bienvenida al grupo curso.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Presentarse, compartir sobre su experiencia personal y/o profesional del curso que imparte.</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r>
              <a:rPr lang="es-ES" b="1">
                <a:solidFill>
                  <a:srgbClr val="0070C0"/>
                </a:solidFill>
              </a:rPr>
              <a:t>*La PPT. Se entrega con el nombre del curso, para que el docente que dicte las clases incorpore su nombre.</a:t>
            </a:r>
            <a:endParaRPr b="1">
              <a:solidFill>
                <a:srgbClr val="0070C0"/>
              </a:solidFill>
            </a:endParaRPr>
          </a:p>
        </p:txBody>
      </p:sp>
      <p:sp>
        <p:nvSpPr>
          <p:cNvPr id="88" name="Google Shape;88;p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2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Como mencionamos, para un científico de datos una de las cosas más relevantes es la comprensión del negocio. </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Hace uso de una secuencia de pasos que sigue para poder explotar los recursos y descubrir conocimiento relevante que permita mejorar la toma de decisiones en una organización.</a:t>
            </a:r>
            <a:endParaRPr/>
          </a:p>
          <a:p>
            <a:pPr marL="514350" marR="0" lvl="0" indent="-228600" algn="l" rtl="0">
              <a:lnSpc>
                <a:spcPct val="100000"/>
              </a:lnSpc>
              <a:spcBef>
                <a:spcPts val="0"/>
              </a:spcBef>
              <a:spcAft>
                <a:spcPts val="0"/>
              </a:spcAft>
              <a:buClr>
                <a:schemeClr val="dk1"/>
              </a:buClr>
              <a:buSzPts val="1200"/>
              <a:buFont typeface="Arial"/>
              <a:buAutoNum type="arabicPeriod"/>
            </a:pPr>
            <a:r>
              <a:rPr lang="es-ES" sz="1200" b="0" i="0" u="none" strike="noStrike" cap="none">
                <a:solidFill>
                  <a:schemeClr val="dk1"/>
                </a:solidFill>
                <a:latin typeface="Calibri"/>
                <a:ea typeface="Calibri"/>
                <a:cs typeface="Calibri"/>
                <a:sym typeface="Calibri"/>
              </a:rPr>
              <a:t>Diseño del estudio: </a:t>
            </a:r>
            <a:r>
              <a:rPr lang="es-ES" b="0" i="0">
                <a:solidFill>
                  <a:srgbClr val="000000"/>
                </a:solidFill>
                <a:latin typeface="Calibri"/>
                <a:ea typeface="Calibri"/>
                <a:cs typeface="Calibri"/>
                <a:sym typeface="Calibri"/>
              </a:rPr>
              <a:t>Esta actividad involucra el planeamiento de los detalles para obtener los datos que necesitamos y la generación de la hipótesis a ser evaluada.</a:t>
            </a:r>
            <a:endParaRPr sz="1200" b="0" i="0" u="none" strike="noStrike" cap="none">
              <a:solidFill>
                <a:schemeClr val="dk1"/>
              </a:solidFill>
              <a:latin typeface="Calibri"/>
              <a:ea typeface="Calibri"/>
              <a:cs typeface="Calibri"/>
              <a:sym typeface="Calibri"/>
            </a:endParaRPr>
          </a:p>
          <a:p>
            <a:pPr marL="514350" marR="0" lvl="0" indent="-228600" algn="l" rtl="0">
              <a:lnSpc>
                <a:spcPct val="100000"/>
              </a:lnSpc>
              <a:spcBef>
                <a:spcPts val="0"/>
              </a:spcBef>
              <a:spcAft>
                <a:spcPts val="0"/>
              </a:spcAft>
              <a:buClr>
                <a:schemeClr val="dk1"/>
              </a:buClr>
              <a:buSzPts val="1200"/>
              <a:buFont typeface="Arial"/>
              <a:buAutoNum type="arabicPeriod"/>
            </a:pPr>
            <a:r>
              <a:rPr lang="es-ES" b="0" i="0">
                <a:solidFill>
                  <a:srgbClr val="000000"/>
                </a:solidFill>
                <a:latin typeface="Calibri"/>
                <a:ea typeface="Calibri"/>
                <a:cs typeface="Calibri"/>
                <a:sym typeface="Calibri"/>
              </a:rPr>
              <a:t>En exploración: Jugamos con nuestros datos, los describimos, los resumimos, realizamos gráficos para mirarlos desde distintos ángulos.</a:t>
            </a:r>
            <a:endParaRPr/>
          </a:p>
          <a:p>
            <a:pPr marL="514350" marR="0" lvl="0" indent="-228600" algn="l" rtl="0">
              <a:lnSpc>
                <a:spcPct val="100000"/>
              </a:lnSpc>
              <a:spcBef>
                <a:spcPts val="0"/>
              </a:spcBef>
              <a:spcAft>
                <a:spcPts val="0"/>
              </a:spcAft>
              <a:buClr>
                <a:schemeClr val="dk1"/>
              </a:buClr>
              <a:buSzPts val="1200"/>
              <a:buFont typeface="Arial"/>
              <a:buAutoNum type="arabicPeriod"/>
            </a:pPr>
            <a:r>
              <a:rPr lang="es-ES" b="0" i="0">
                <a:solidFill>
                  <a:srgbClr val="000000"/>
                </a:solidFill>
                <a:latin typeface="Calibri"/>
                <a:ea typeface="Calibri"/>
                <a:cs typeface="Calibri"/>
                <a:sym typeface="Calibri"/>
              </a:rPr>
              <a:t>En armado del modelo intentamos armar algo que explique el comportamiento de nuestros datos y pueda llegar a hacer predicciones sobre los mismos.</a:t>
            </a:r>
            <a:endParaRPr/>
          </a:p>
          <a:p>
            <a:pPr marL="514350" marR="0" lvl="0" indent="-228600" algn="l" rtl="0">
              <a:lnSpc>
                <a:spcPct val="100000"/>
              </a:lnSpc>
              <a:spcBef>
                <a:spcPts val="0"/>
              </a:spcBef>
              <a:spcAft>
                <a:spcPts val="0"/>
              </a:spcAft>
              <a:buClr>
                <a:schemeClr val="dk1"/>
              </a:buClr>
              <a:buSzPts val="1200"/>
              <a:buFont typeface="Arial"/>
              <a:buAutoNum type="arabicPeriod"/>
            </a:pPr>
            <a:r>
              <a:rPr lang="es-ES" sz="1200" b="0" i="0" u="none" strike="noStrike" cap="none">
                <a:solidFill>
                  <a:srgbClr val="000000"/>
                </a:solidFill>
                <a:latin typeface="Calibri"/>
                <a:ea typeface="Calibri"/>
                <a:cs typeface="Calibri"/>
                <a:sym typeface="Calibri"/>
              </a:rPr>
              <a:t>En realizar estimaciones se</a:t>
            </a:r>
            <a:r>
              <a:rPr lang="es-ES" b="0" i="0">
                <a:solidFill>
                  <a:srgbClr val="000000"/>
                </a:solidFill>
                <a:latin typeface="Calibri"/>
                <a:ea typeface="Calibri"/>
                <a:cs typeface="Calibri"/>
                <a:sym typeface="Calibri"/>
              </a:rPr>
              <a:t> intenta realizar estimaciones basadas en el modelo que armamos anteriormente. También vamos a intentar estimar el tamaño del error que nuestro modelo puede tener en sus predicciones.</a:t>
            </a:r>
            <a:endParaRPr/>
          </a:p>
          <a:p>
            <a:pPr marL="514350" marR="0" lvl="0" indent="-228600" algn="l" rtl="0">
              <a:lnSpc>
                <a:spcPct val="100000"/>
              </a:lnSpc>
              <a:spcBef>
                <a:spcPts val="0"/>
              </a:spcBef>
              <a:spcAft>
                <a:spcPts val="0"/>
              </a:spcAft>
              <a:buClr>
                <a:schemeClr val="dk1"/>
              </a:buClr>
              <a:buSzPts val="1200"/>
              <a:buFont typeface="Arial"/>
              <a:buAutoNum type="arabicPeriod"/>
            </a:pPr>
            <a:r>
              <a:rPr lang="es-ES" b="0" i="0">
                <a:solidFill>
                  <a:srgbClr val="000000"/>
                </a:solidFill>
                <a:latin typeface="Calibri"/>
                <a:ea typeface="Calibri"/>
                <a:cs typeface="Calibri"/>
                <a:sym typeface="Calibri"/>
              </a:rPr>
              <a:t>En contraste de hipótesis se va a producir la decisión final sobre si las predicciones del modelo son correctas y ayudarnos a concluir si los datos que poseemos confirman o rechazan la hipótesis</a:t>
            </a:r>
            <a:br>
              <a:rPr lang="es-ES">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Si bien los pasos se parecen bastante al método científico, este tipo de proyecto ya cuenta con sus propias metodologías, las cuales veremos más adelante.</a:t>
            </a:r>
            <a:endParaRPr/>
          </a:p>
          <a:p>
            <a:pPr marL="285750" marR="0" lvl="0" indent="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p:txBody>
      </p:sp>
      <p:sp>
        <p:nvSpPr>
          <p:cNvPr id="181" name="Google Shape;181;p2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E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0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10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El lenguaje R es igual de potente que Python para el desarrollo de Machine Learning.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Tiene sus librerías para facilitar el análisis y el manejo de datos, al igual que Python.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Tiene sitios donde los mismos usuarios generan sus propias librerías y soluciones.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Tiene soporte por parte de los aficionados a este lenguaje. </a:t>
            </a:r>
            <a:endParaRPr/>
          </a:p>
          <a:p>
            <a:pPr marL="0" lvl="0" indent="0" algn="l" rtl="0">
              <a:lnSpc>
                <a:spcPct val="100000"/>
              </a:lnSpc>
              <a:spcBef>
                <a:spcPts val="0"/>
              </a:spcBef>
              <a:spcAft>
                <a:spcPts val="0"/>
              </a:spcAft>
              <a:buClr>
                <a:schemeClr val="dk1"/>
              </a:buClr>
              <a:buSzPts val="1200"/>
              <a:buFont typeface="Noto Sans Symbols"/>
              <a:buNone/>
            </a:pPr>
            <a:endParaRPr/>
          </a:p>
        </p:txBody>
      </p:sp>
      <p:sp>
        <p:nvSpPr>
          <p:cNvPr id="907" name="Google Shape;907;p10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0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10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La preparación de los datos y el entrenamiento de un modelo de aprendizaje de máquina es un paso clave en el proceso de aprendizaje automático, es igualmente importante medir el rendimiento de este modelo entrenado.</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Una vez ya entrenado el modelo, es clave saber cual es el más adecuado a la tarea de ML. </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Si no se realiza una evaluación adecuada del modelo aprendizaje automático utilizando diferentes métricas, y se usa sólo la precisión, puede darse un problema cuando el modelo respectivo se despliega sobre datos no vistos y puede dar lugar a malas predicciones.</a:t>
            </a:r>
            <a:endParaRPr dirty="0"/>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Definamos ahora las métricas de evaluación para valorar el rendimiento de un modelo de aprendizaje automático, que es un componente integral de cualquier proyecto de ciencia de los datos. Su objetivo es estimar la precisión de la generalización de un modelo sobre los datos futuros (no vistos/fuera de muestra).</a:t>
            </a:r>
            <a:endParaRPr lang="es-ES" b="0"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r>
              <a:rPr lang="es-ES" b="0" i="0" dirty="0">
                <a:solidFill>
                  <a:srgbClr val="495057"/>
                </a:solidFill>
                <a:effectLst/>
                <a:latin typeface="Inter UI"/>
              </a:rPr>
              <a:t>Matriz de confusión: </a:t>
            </a:r>
            <a:r>
              <a:rPr lang="es-419" b="0" i="0" dirty="0">
                <a:solidFill>
                  <a:srgbClr val="495057"/>
                </a:solidFill>
                <a:effectLst/>
                <a:latin typeface="Inter UI"/>
              </a:rPr>
              <a:t>es una representación matricial de los resultados de las predicciones de cualquier prueba binaria que se utiliza a menudo para describir el rendimiento del modelo de clasificación (o "clasificador") sobre un conjunto de datos de prueba cuyos valores reales se conocen.</a:t>
            </a:r>
          </a:p>
          <a:p>
            <a:pPr marL="628650" lvl="1" indent="-171450" algn="l" rtl="0">
              <a:lnSpc>
                <a:spcPct val="100000"/>
              </a:lnSpc>
              <a:spcBef>
                <a:spcPts val="0"/>
              </a:spcBef>
              <a:spcAft>
                <a:spcPts val="0"/>
              </a:spcAft>
              <a:buClr>
                <a:schemeClr val="dk1"/>
              </a:buClr>
              <a:buSzPts val="1200"/>
              <a:buFont typeface="Noto Sans Symbols"/>
              <a:buChar char="✔"/>
            </a:pPr>
            <a:r>
              <a:rPr lang="es-CL" sz="1200" b="0" i="0" u="none" strike="noStrike" cap="none" dirty="0">
                <a:solidFill>
                  <a:srgbClr val="495057"/>
                </a:solidFill>
                <a:effectLst/>
                <a:latin typeface="Inter UI"/>
                <a:cs typeface="Calibri"/>
                <a:sym typeface="Calibri"/>
              </a:rPr>
              <a:t>Exactitud</a:t>
            </a:r>
            <a:r>
              <a:rPr lang="es-CL" dirty="0"/>
              <a:t>: </a:t>
            </a:r>
            <a:r>
              <a:rPr lang="es-419" b="0" i="0" dirty="0">
                <a:solidFill>
                  <a:srgbClr val="495057"/>
                </a:solidFill>
                <a:effectLst/>
                <a:latin typeface="Inter UI"/>
              </a:rPr>
              <a:t>¿con qué frecuencia es correcto el clasificador? </a:t>
            </a:r>
            <a:r>
              <a:rPr lang="es-419" b="1" i="0" dirty="0">
                <a:solidFill>
                  <a:srgbClr val="495057"/>
                </a:solidFill>
                <a:effectLst/>
                <a:latin typeface="Inter UI"/>
              </a:rPr>
              <a:t>Exactitud = (TP+TN)/total </a:t>
            </a:r>
            <a:r>
              <a:rPr lang="es-419" b="0" i="0" dirty="0">
                <a:solidFill>
                  <a:srgbClr val="495057"/>
                </a:solidFill>
                <a:effectLst/>
                <a:latin typeface="Inter UI"/>
              </a:rPr>
              <a:t>Hace uso de una tasa de clasificación errónea.</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Precisión: Cuando predice sí, ¿con qué frecuencia es correcto?  </a:t>
            </a:r>
            <a:r>
              <a:rPr lang="es-419" b="1" i="0" dirty="0">
                <a:solidFill>
                  <a:srgbClr val="495057"/>
                </a:solidFill>
                <a:effectLst/>
                <a:latin typeface="Inter UI"/>
              </a:rPr>
              <a:t>Precisión=TP/predicciones sí. </a:t>
            </a:r>
            <a:r>
              <a:rPr lang="es-419" b="0" i="0" dirty="0">
                <a:solidFill>
                  <a:srgbClr val="495057"/>
                </a:solidFill>
                <a:effectLst/>
                <a:latin typeface="Inter UI"/>
              </a:rPr>
              <a:t>Cuando tenemos un desequilibrio de clase, la precisión puede convertirse en una métrica poco fiable para medir nuestro desempeño.</a:t>
            </a:r>
            <a:endParaRPr lang="es-419" b="1"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Exhaustividad: Cuando en realidad es un sí, ¿con qué frecuencia predice un sí? </a:t>
            </a:r>
            <a:r>
              <a:rPr lang="es-419" b="1" i="0" dirty="0">
                <a:solidFill>
                  <a:srgbClr val="495057"/>
                </a:solidFill>
                <a:effectLst/>
                <a:latin typeface="Inter UI"/>
              </a:rPr>
              <a:t>Tasa positiva verdadera = TP/Si reales </a:t>
            </a:r>
            <a:r>
              <a:rPr lang="es-CL" b="0" i="0" dirty="0">
                <a:solidFill>
                  <a:srgbClr val="495057"/>
                </a:solidFill>
                <a:effectLst/>
                <a:latin typeface="Inter UI"/>
              </a:rPr>
              <a:t>nos da la tasa positiva verdadera.</a:t>
            </a:r>
            <a:endParaRPr lang="es-419" b="1"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F1 Score: es la media armónica de la precisión y exhaustividad, donde la puntuación de la F1 alcanza su mejor valor en 1 (precisión y exhaustividad perfectas) y el peor en 0.</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Especificidad: Cuando es no, ¿con qué frecuencia predice el no? </a:t>
            </a:r>
            <a:r>
              <a:rPr lang="es-419" b="1" i="0" dirty="0">
                <a:solidFill>
                  <a:srgbClr val="495057"/>
                </a:solidFill>
                <a:effectLst/>
                <a:latin typeface="Inter UI"/>
              </a:rPr>
              <a:t>Tasa negativa real = TN/no real</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Curva ROC-AUC: Medir el área bajo la curva ROC es también un método muy útil para evaluar un modelo. Al trazar la tasa positiva verdadera (sensibilidad) frente a la tasa de falsos positivos (1 - especificidad), obtenemos la curva de Característica Operativa del Receptor (ROC). Esta curva nos permite visualizar el equilibrio entre la tasa de verdaderos positivos y la tasa falsos positivos.</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Otros: </a:t>
            </a:r>
            <a:r>
              <a:rPr lang="es-419" b="0" i="0" dirty="0" err="1">
                <a:solidFill>
                  <a:srgbClr val="495057"/>
                </a:solidFill>
                <a:effectLst/>
                <a:latin typeface="Inter UI"/>
              </a:rPr>
              <a:t>Tambien</a:t>
            </a:r>
            <a:r>
              <a:rPr lang="es-419" b="0" i="0" dirty="0">
                <a:solidFill>
                  <a:srgbClr val="495057"/>
                </a:solidFill>
                <a:effectLst/>
                <a:latin typeface="Inter UI"/>
              </a:rPr>
              <a:t> existen otros como el índice de Gini, la pérdida logarítmica o el índice de Jaccard.</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Sea cual sea el método a utilizar, debemos tener en cuenta que acá lo más importante es el análisis y el como voy a defender las decisiones que tomé.</a:t>
            </a:r>
          </a:p>
          <a:p>
            <a:pPr marL="171450" lvl="0" indent="-171450" algn="l" rtl="0">
              <a:lnSpc>
                <a:spcPct val="100000"/>
              </a:lnSpc>
              <a:spcBef>
                <a:spcPts val="0"/>
              </a:spcBef>
              <a:spcAft>
                <a:spcPts val="0"/>
              </a:spcAft>
              <a:buClr>
                <a:schemeClr val="dk1"/>
              </a:buClr>
              <a:buSzPts val="1200"/>
              <a:buFont typeface="Noto Sans Symbols"/>
              <a:buChar char="✔"/>
            </a:pPr>
            <a:endParaRPr lang="es-419" b="1"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endParaRPr lang="es-419" b="1" i="0" dirty="0">
              <a:solidFill>
                <a:srgbClr val="495057"/>
              </a:solidFill>
              <a:effectLst/>
              <a:latin typeface="Inter UI"/>
            </a:endParaRPr>
          </a:p>
          <a:p>
            <a:pPr algn="l"/>
            <a:endParaRPr lang="es-419" b="0"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endParaRPr dirty="0"/>
          </a:p>
        </p:txBody>
      </p:sp>
      <p:sp>
        <p:nvSpPr>
          <p:cNvPr id="919" name="Google Shape;919;p10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0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10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En regresión la preparación de los datos y el entrenamiento de un modelo de aprendizaje de máquina también es un paso clave en el proceso de aprendizaje automático, es igualmente importante medir el rendimiento de este modelo entrenado.</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Una vez ya entrenado el modelo, es clave saber cual es el más adecuado a la tarea de ML. </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000000"/>
                </a:solidFill>
                <a:effectLst/>
                <a:latin typeface="Poppins"/>
              </a:rPr>
              <a:t>MSE o Error al cuadrado medio es una de las métricas más preferidas para las tareas de regresión. Es simplemente </a:t>
            </a:r>
            <a:r>
              <a:rPr lang="es-419" b="1" i="0" dirty="0">
                <a:solidFill>
                  <a:srgbClr val="000000"/>
                </a:solidFill>
                <a:effectLst/>
                <a:latin typeface="Poppins"/>
              </a:rPr>
              <a:t>el promedio de la diferencia al cuadrado entre el valor objetivo y el valor predicho por el modelo de regresión</a:t>
            </a:r>
            <a:r>
              <a:rPr lang="es-419" b="0" i="0" dirty="0">
                <a:solidFill>
                  <a:srgbClr val="000000"/>
                </a:solidFill>
                <a:effectLst/>
                <a:latin typeface="Poppins"/>
              </a:rPr>
              <a:t>.</a:t>
            </a:r>
            <a:r>
              <a:rPr lang="es-419" b="0" i="0" dirty="0">
                <a:solidFill>
                  <a:srgbClr val="495057"/>
                </a:solidFill>
                <a:effectLst/>
                <a:latin typeface="Inter UI"/>
              </a:rPr>
              <a:t> Va haciendo una cuadratura de </a:t>
            </a:r>
            <a:r>
              <a:rPr lang="es-419" b="0" i="0" dirty="0" err="1">
                <a:solidFill>
                  <a:srgbClr val="495057"/>
                </a:solidFill>
                <a:effectLst/>
                <a:latin typeface="Inter UI"/>
              </a:rPr>
              <a:t>diferencuas</a:t>
            </a:r>
            <a:r>
              <a:rPr lang="es-419" b="0" i="0" dirty="0">
                <a:solidFill>
                  <a:srgbClr val="495057"/>
                </a:solidFill>
                <a:effectLst/>
                <a:latin typeface="Inter UI"/>
              </a:rPr>
              <a:t> y penaliza hasta los más mínimos errores.</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RMSE: Representa la desviación estándar de la muestra de las diferencias entre los valores pronosticados y los valores observados (llamados residuos). es la métrica más utilizada para tareas de regresión y es la raíz cuadrada de la diferencia cuadrática promedio entre el valor objetivo y el valor predicho por el modelo.</a:t>
            </a:r>
          </a:p>
          <a:p>
            <a:pPr marL="628650" lvl="1" indent="-171450" algn="l" rtl="0">
              <a:lnSpc>
                <a:spcPct val="100000"/>
              </a:lnSpc>
              <a:spcBef>
                <a:spcPts val="0"/>
              </a:spcBef>
              <a:spcAft>
                <a:spcPts val="0"/>
              </a:spcAft>
              <a:buClr>
                <a:schemeClr val="dk1"/>
              </a:buClr>
              <a:buSzPts val="1200"/>
              <a:buFont typeface="Noto Sans Symbols"/>
              <a:buChar char="✔"/>
            </a:pPr>
            <a:r>
              <a:rPr lang="es-419" b="1" i="0" dirty="0">
                <a:solidFill>
                  <a:srgbClr val="000000"/>
                </a:solidFill>
                <a:effectLst/>
                <a:latin typeface="Poppins"/>
              </a:rPr>
              <a:t>MAE es la diferencia absoluta entre el valor objetivo y el valor predicho por el modelo</a:t>
            </a:r>
            <a:r>
              <a:rPr lang="es-419" b="0" i="0" dirty="0">
                <a:solidFill>
                  <a:srgbClr val="000000"/>
                </a:solidFill>
                <a:effectLst/>
                <a:latin typeface="Poppins"/>
              </a:rPr>
              <a:t>. El MAE es más robusto para los valores atípicos y no penaliza los errores tan extremadamente como el </a:t>
            </a:r>
            <a:r>
              <a:rPr lang="es-419" b="0" i="0" dirty="0" err="1">
                <a:solidFill>
                  <a:srgbClr val="000000"/>
                </a:solidFill>
                <a:effectLst/>
                <a:latin typeface="Poppins"/>
              </a:rPr>
              <a:t>mse</a:t>
            </a:r>
            <a:r>
              <a:rPr lang="es-419" b="0" i="0" dirty="0">
                <a:solidFill>
                  <a:srgbClr val="000000"/>
                </a:solidFill>
                <a:effectLst/>
                <a:latin typeface="Poppins"/>
              </a:rPr>
              <a:t>. MAE es una puntuación lineal que significa que todas las diferencias individuales se ponderan por igual.</a:t>
            </a:r>
          </a:p>
          <a:p>
            <a:pPr marL="628650" lvl="1" indent="-171450" algn="l" rtl="0">
              <a:lnSpc>
                <a:spcPct val="100000"/>
              </a:lnSpc>
              <a:spcBef>
                <a:spcPts val="0"/>
              </a:spcBef>
              <a:spcAft>
                <a:spcPts val="0"/>
              </a:spcAft>
              <a:buClr>
                <a:schemeClr val="dk1"/>
              </a:buClr>
              <a:buSzPts val="1200"/>
              <a:buFont typeface="Noto Sans Symbols"/>
              <a:buChar char="✔"/>
            </a:pPr>
            <a:r>
              <a:rPr lang="es-419" b="0" i="0" dirty="0">
                <a:solidFill>
                  <a:srgbClr val="000000"/>
                </a:solidFill>
                <a:effectLst/>
                <a:latin typeface="Poppins"/>
              </a:rPr>
              <a:t>Error de R²:  El coeficiente de determinación o R² es otra medida utilizada para evaluar el rendimiento de un modelo de regresión.</a:t>
            </a:r>
            <a:r>
              <a:rPr lang="es-419" b="1" i="0" dirty="0">
                <a:solidFill>
                  <a:srgbClr val="000000"/>
                </a:solidFill>
                <a:effectLst/>
                <a:latin typeface="Poppins"/>
              </a:rPr>
              <a:t> La métrica nos ayuda a comparar nuestro modelo actual con una línea de base constante y nos dice cuánto es mejor nuestro modelo</a:t>
            </a:r>
            <a:r>
              <a:rPr lang="es-419" b="0" i="0" dirty="0">
                <a:solidFill>
                  <a:srgbClr val="000000"/>
                </a:solidFill>
                <a:effectLst/>
                <a:latin typeface="Poppins"/>
              </a:rPr>
              <a:t>. </a:t>
            </a:r>
          </a:p>
          <a:p>
            <a:pPr marL="628650" lvl="1" indent="-171450" algn="l" rtl="0">
              <a:lnSpc>
                <a:spcPct val="100000"/>
              </a:lnSpc>
              <a:spcBef>
                <a:spcPts val="0"/>
              </a:spcBef>
              <a:spcAft>
                <a:spcPts val="0"/>
              </a:spcAft>
              <a:buClr>
                <a:schemeClr val="dk1"/>
              </a:buClr>
              <a:buSzPts val="1200"/>
              <a:buFont typeface="Noto Sans Symbols"/>
              <a:buChar char="✔"/>
            </a:pPr>
            <a:r>
              <a:rPr lang="es-419" b="1" i="0" dirty="0">
                <a:solidFill>
                  <a:srgbClr val="000000"/>
                </a:solidFill>
                <a:effectLst/>
                <a:latin typeface="Poppins"/>
              </a:rPr>
              <a:t>R² ajustado: </a:t>
            </a:r>
            <a:r>
              <a:rPr lang="es-419" b="0" i="0" dirty="0">
                <a:solidFill>
                  <a:srgbClr val="000000"/>
                </a:solidFill>
                <a:effectLst/>
                <a:latin typeface="Poppins"/>
              </a:rPr>
              <a:t>R² ajustado representa el mismo significado que R² pero es una mejora de él. R² sufre el problema de que los puntajes mejoran en términos crecientes a pesar de que el modelo no está mejorando, lo que puede confundir al investigador. </a:t>
            </a:r>
            <a:r>
              <a:rPr lang="es-419" b="1" i="0" dirty="0">
                <a:solidFill>
                  <a:srgbClr val="000000"/>
                </a:solidFill>
                <a:effectLst/>
                <a:latin typeface="Poppins"/>
              </a:rPr>
              <a:t>R² ajustado siempre es menor que R² </a:t>
            </a:r>
            <a:r>
              <a:rPr lang="es-419" b="0" i="0" dirty="0">
                <a:solidFill>
                  <a:srgbClr val="000000"/>
                </a:solidFill>
                <a:effectLst/>
                <a:latin typeface="Poppins"/>
              </a:rPr>
              <a:t>ya que se ajusta a los predictores crecientes y solo muestra una mejora si hay una mejora real.</a:t>
            </a:r>
          </a:p>
          <a:p>
            <a:pPr marL="628650" lvl="1" indent="-171450" algn="l" rtl="0">
              <a:lnSpc>
                <a:spcPct val="100000"/>
              </a:lnSpc>
              <a:spcBef>
                <a:spcPts val="0"/>
              </a:spcBef>
              <a:spcAft>
                <a:spcPts val="0"/>
              </a:spcAft>
              <a:buClr>
                <a:schemeClr val="dk1"/>
              </a:buClr>
              <a:buSzPts val="1200"/>
              <a:buFont typeface="Noto Sans Symbols"/>
              <a:buChar char="✔"/>
            </a:pPr>
            <a:endParaRPr lang="es-419" b="0" i="0" dirty="0">
              <a:solidFill>
                <a:srgbClr val="000000"/>
              </a:solidFill>
              <a:effectLst/>
              <a:latin typeface="Poppins"/>
            </a:endParaRPr>
          </a:p>
          <a:p>
            <a:pPr marL="628650" lvl="1" indent="-171450" algn="l" rtl="0">
              <a:lnSpc>
                <a:spcPct val="100000"/>
              </a:lnSpc>
              <a:spcBef>
                <a:spcPts val="0"/>
              </a:spcBef>
              <a:spcAft>
                <a:spcPts val="0"/>
              </a:spcAft>
              <a:buClr>
                <a:schemeClr val="dk1"/>
              </a:buClr>
              <a:buSzPts val="1200"/>
              <a:buFont typeface="Noto Sans Symbols"/>
              <a:buChar char="✔"/>
            </a:pPr>
            <a:endParaRPr lang="es-419" b="0"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endParaRPr lang="es-419" b="0" i="0" dirty="0">
              <a:solidFill>
                <a:srgbClr val="495057"/>
              </a:solidFill>
              <a:effectLst/>
              <a:latin typeface="Inter UI"/>
            </a:endParaRPr>
          </a:p>
          <a:p>
            <a:pPr marL="171450" lvl="0" indent="-171450" algn="l" rtl="0">
              <a:lnSpc>
                <a:spcPct val="100000"/>
              </a:lnSpc>
              <a:spcBef>
                <a:spcPts val="0"/>
              </a:spcBef>
              <a:spcAft>
                <a:spcPts val="0"/>
              </a:spcAft>
              <a:buClr>
                <a:schemeClr val="dk1"/>
              </a:buClr>
              <a:buSzPts val="1200"/>
              <a:buFont typeface="Noto Sans Symbols"/>
              <a:buChar char="✔"/>
            </a:pPr>
            <a:endParaRPr lang="es-419" b="0" i="0" dirty="0">
              <a:solidFill>
                <a:srgbClr val="495057"/>
              </a:solidFill>
              <a:effectLst/>
              <a:latin typeface="Inter UI"/>
            </a:endParaRPr>
          </a:p>
          <a:p>
            <a:pPr marL="171450" lvl="0" indent="-171450" algn="l" rtl="0">
              <a:lnSpc>
                <a:spcPct val="100000"/>
              </a:lnSpc>
              <a:spcBef>
                <a:spcPts val="0"/>
              </a:spcBef>
              <a:spcAft>
                <a:spcPts val="0"/>
              </a:spcAft>
              <a:buClr>
                <a:schemeClr val="dk1"/>
              </a:buClr>
              <a:buSzPts val="1200"/>
              <a:buFont typeface="Noto Sans Symbols"/>
              <a:buChar char="✔"/>
            </a:pPr>
            <a:endParaRPr lang="es-419" b="0" i="0" dirty="0">
              <a:solidFill>
                <a:srgbClr val="495057"/>
              </a:solidFill>
              <a:effectLst/>
              <a:latin typeface="Inter UI"/>
            </a:endParaRP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95057"/>
                </a:solidFill>
                <a:effectLst/>
                <a:latin typeface="Inter UI"/>
              </a:rPr>
              <a:t>Sea cual sea el método a utilizar, debemos tener en cuenta que acá lo más importante es el análisis y el como voy a defender las decisiones que tomé.</a:t>
            </a:r>
          </a:p>
          <a:p>
            <a:pPr marL="171450" lvl="0" indent="-171450" algn="l" rtl="0">
              <a:lnSpc>
                <a:spcPct val="100000"/>
              </a:lnSpc>
              <a:spcBef>
                <a:spcPts val="0"/>
              </a:spcBef>
              <a:spcAft>
                <a:spcPts val="0"/>
              </a:spcAft>
              <a:buClr>
                <a:schemeClr val="dk1"/>
              </a:buClr>
              <a:buSzPts val="1200"/>
              <a:buFont typeface="Noto Sans Symbols"/>
              <a:buChar char="✔"/>
            </a:pPr>
            <a:endParaRPr lang="es-419" b="1"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endParaRPr lang="es-419" b="1" i="0" dirty="0">
              <a:solidFill>
                <a:srgbClr val="495057"/>
              </a:solidFill>
              <a:effectLst/>
              <a:latin typeface="Inter UI"/>
            </a:endParaRPr>
          </a:p>
          <a:p>
            <a:pPr algn="l"/>
            <a:endParaRPr lang="es-419" b="0" i="0" dirty="0">
              <a:solidFill>
                <a:srgbClr val="495057"/>
              </a:solidFill>
              <a:effectLst/>
              <a:latin typeface="Inter UI"/>
            </a:endParaRPr>
          </a:p>
          <a:p>
            <a:pPr marL="628650" lvl="1" indent="-171450" algn="l" rtl="0">
              <a:lnSpc>
                <a:spcPct val="100000"/>
              </a:lnSpc>
              <a:spcBef>
                <a:spcPts val="0"/>
              </a:spcBef>
              <a:spcAft>
                <a:spcPts val="0"/>
              </a:spcAft>
              <a:buClr>
                <a:schemeClr val="dk1"/>
              </a:buClr>
              <a:buSzPts val="1200"/>
              <a:buFont typeface="Noto Sans Symbols"/>
              <a:buChar char="✔"/>
            </a:pPr>
            <a:endParaRPr dirty="0"/>
          </a:p>
        </p:txBody>
      </p:sp>
      <p:sp>
        <p:nvSpPr>
          <p:cNvPr id="919" name="Google Shape;919;p10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102</a:t>
            </a:fld>
            <a:endParaRPr/>
          </a:p>
        </p:txBody>
      </p:sp>
    </p:spTree>
    <p:extLst>
      <p:ext uri="{BB962C8B-B14F-4D97-AF65-F5344CB8AC3E}">
        <p14:creationId xmlns:p14="http://schemas.microsoft.com/office/powerpoint/2010/main" val="38405946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0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10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Invitar al estudiante a abrir el recurso de evaluación de modelos a través del uso de índices. </a:t>
            </a:r>
            <a:endParaRPr/>
          </a:p>
          <a:p>
            <a:pPr marL="0" marR="0" lvl="0" indent="0" algn="l" rtl="0">
              <a:lnSpc>
                <a:spcPct val="100000"/>
              </a:lnSpc>
              <a:spcBef>
                <a:spcPts val="0"/>
              </a:spcBef>
              <a:spcAft>
                <a:spcPts val="0"/>
              </a:spcAft>
              <a:buClr>
                <a:schemeClr val="dk1"/>
              </a:buClr>
              <a:buSzPts val="1200"/>
              <a:buFont typeface="Calibri"/>
              <a:buNone/>
            </a:pPr>
            <a:r>
              <a:rPr lang="es-ES"/>
              <a:t>Recalcar la importancia de elegir el modelo que más se adapte a la solución considerando los conceptos de overfitting y underfitting.</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s-ES"/>
              <a:t>Recuerde que tanto 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919" name="Google Shape;919;p10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103</a:t>
            </a:fld>
            <a:endParaRPr/>
          </a:p>
        </p:txBody>
      </p:sp>
    </p:spTree>
    <p:extLst>
      <p:ext uri="{BB962C8B-B14F-4D97-AF65-F5344CB8AC3E}">
        <p14:creationId xmlns:p14="http://schemas.microsoft.com/office/powerpoint/2010/main" val="39119860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1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11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dirty="0">
                <a:solidFill>
                  <a:schemeClr val="dk1"/>
                </a:solidFill>
                <a:latin typeface="Calibri"/>
                <a:ea typeface="Calibri"/>
                <a:cs typeface="Calibri"/>
                <a:sym typeface="Calibri"/>
              </a:rPr>
              <a:t>Ejecutar con el estudiante el recurso de evaluación de modelos. Luego indicar a los estudiantes que evalúen replicando el proceso alguno de los trabajos realizados anteriormente.</a:t>
            </a:r>
            <a:endParaRPr sz="1200" b="0" i="0" u="none" strike="noStrike" cap="none" dirty="0">
              <a:solidFill>
                <a:schemeClr val="dk1"/>
              </a:solidFill>
              <a:latin typeface="Calibri"/>
              <a:ea typeface="Calibri"/>
              <a:cs typeface="Calibri"/>
              <a:sym typeface="Calibri"/>
            </a:endParaRPr>
          </a:p>
          <a:p>
            <a:pPr marL="457200" lvl="0" indent="0" algn="l" rtl="0">
              <a:lnSpc>
                <a:spcPct val="100000"/>
              </a:lnSpc>
              <a:spcBef>
                <a:spcPts val="0"/>
              </a:spcBef>
              <a:spcAft>
                <a:spcPts val="0"/>
              </a:spcAft>
              <a:buSzPts val="1400"/>
              <a:buNone/>
            </a:pPr>
            <a:endParaRPr b="1" u="sng" dirty="0"/>
          </a:p>
          <a:p>
            <a:pPr marL="171450" lvl="0" indent="-171450" algn="l" rtl="0">
              <a:lnSpc>
                <a:spcPct val="100000"/>
              </a:lnSpc>
              <a:spcBef>
                <a:spcPts val="0"/>
              </a:spcBef>
              <a:spcAft>
                <a:spcPts val="0"/>
              </a:spcAft>
              <a:buClr>
                <a:schemeClr val="dk1"/>
              </a:buClr>
              <a:buSzPts val="1200"/>
              <a:buFont typeface="Noto Sans Symbols"/>
              <a:buChar char="✔"/>
            </a:pPr>
            <a:r>
              <a:rPr lang="es-ES" b="1" u="sng" dirty="0"/>
              <a:t>Descripción de la actividad (inicio-desarrollo-cierre): </a:t>
            </a:r>
            <a:endParaRPr b="1" u="sng" dirty="0"/>
          </a:p>
          <a:p>
            <a:pPr marL="457200" lvl="0" indent="0" algn="l" rtl="0">
              <a:lnSpc>
                <a:spcPct val="100000"/>
              </a:lnSpc>
              <a:spcBef>
                <a:spcPts val="0"/>
              </a:spcBef>
              <a:spcAft>
                <a:spcPts val="0"/>
              </a:spcAft>
              <a:buSzPts val="1400"/>
              <a:buNone/>
            </a:pPr>
            <a:endParaRPr b="1" u="sng" dirty="0"/>
          </a:p>
          <a:p>
            <a:pPr marL="0" lvl="0" indent="0" algn="l" rtl="0">
              <a:lnSpc>
                <a:spcPct val="100000"/>
              </a:lnSpc>
              <a:spcBef>
                <a:spcPts val="0"/>
              </a:spcBef>
              <a:spcAft>
                <a:spcPts val="0"/>
              </a:spcAft>
              <a:buClr>
                <a:schemeClr val="dk1"/>
              </a:buClr>
              <a:buSzPts val="1200"/>
              <a:buFont typeface="Noto Sans Symbols"/>
              <a:buNone/>
            </a:pPr>
            <a:r>
              <a:rPr lang="es-ES" b="0" u="none" dirty="0"/>
              <a:t>La estrategia metodológica consiste en un trabajo individual donde los participantes serán guiados para el entendimiento de los conceptos claves en la evaluación de los modelos.  </a:t>
            </a:r>
            <a:endParaRPr b="0" u="none" dirty="0"/>
          </a:p>
          <a:p>
            <a:pPr marL="0" lvl="0" indent="0" algn="l" rtl="0">
              <a:lnSpc>
                <a:spcPct val="100000"/>
              </a:lnSpc>
              <a:spcBef>
                <a:spcPts val="0"/>
              </a:spcBef>
              <a:spcAft>
                <a:spcPts val="0"/>
              </a:spcAft>
              <a:buClr>
                <a:schemeClr val="dk1"/>
              </a:buClr>
              <a:buSzPts val="1200"/>
              <a:buFont typeface="Noto Sans Symbols"/>
              <a:buNone/>
            </a:pPr>
            <a:r>
              <a:rPr lang="es-ES" b="1" u="sng" dirty="0"/>
              <a:t>Inicio: </a:t>
            </a:r>
            <a:r>
              <a:rPr lang="es-ES" sz="1200" b="0" i="0" u="none" strike="noStrike" cap="none" dirty="0">
                <a:solidFill>
                  <a:schemeClr val="dk1"/>
                </a:solidFill>
                <a:latin typeface="Calibri"/>
                <a:ea typeface="Calibri"/>
                <a:cs typeface="Calibri"/>
                <a:sym typeface="Calibri"/>
              </a:rPr>
              <a:t>El docente debe cargar en Google drive o en anaconda el recurso de métricas y explicar al estudiante que significa cada uno de ellos.</a:t>
            </a:r>
            <a:endParaRPr dirty="0"/>
          </a:p>
          <a:p>
            <a:pPr marL="0" lvl="0" indent="0" algn="l" rtl="0">
              <a:lnSpc>
                <a:spcPct val="100000"/>
              </a:lnSpc>
              <a:spcBef>
                <a:spcPts val="0"/>
              </a:spcBef>
              <a:spcAft>
                <a:spcPts val="0"/>
              </a:spcAft>
              <a:buClr>
                <a:schemeClr val="dk1"/>
              </a:buClr>
              <a:buSzPts val="1200"/>
              <a:buFont typeface="Noto Sans Symbols"/>
              <a:buNone/>
            </a:pPr>
            <a:r>
              <a:rPr lang="es-ES" b="1" u="sng" dirty="0"/>
              <a:t>Desarrollo: </a:t>
            </a:r>
            <a:r>
              <a:rPr lang="es-ES" sz="1200" b="0" i="0" u="none" strike="noStrike" cap="none" dirty="0">
                <a:solidFill>
                  <a:schemeClr val="dk1"/>
                </a:solidFill>
                <a:latin typeface="Calibri"/>
                <a:ea typeface="Calibri"/>
                <a:cs typeface="Calibri"/>
                <a:sym typeface="Calibri"/>
              </a:rPr>
              <a:t>El docente debe ir ejecutando el recurso de índices e ir explicando </a:t>
            </a:r>
            <a:r>
              <a:rPr lang="es-ES" dirty="0"/>
              <a:t>cómo</a:t>
            </a:r>
            <a:r>
              <a:rPr lang="es-ES" sz="1200" b="0" i="0" u="none" strike="noStrike" cap="none" dirty="0">
                <a:solidFill>
                  <a:schemeClr val="dk1"/>
                </a:solidFill>
                <a:latin typeface="Calibri"/>
                <a:ea typeface="Calibri"/>
                <a:cs typeface="Calibri"/>
                <a:sym typeface="Calibri"/>
              </a:rPr>
              <a:t> interpretar cada uno de los valores obtenidos. Debe indicar a los estudiantes qué significa cada valor obtenido en las métricas y en la matriz de confusión. Luego el estudiante, debe replicar la evaluación de modelos en alguno de los trabajos ya realizados en el curso. El objetivo es que determine </a:t>
            </a:r>
            <a:r>
              <a:rPr lang="es-ES" dirty="0"/>
              <a:t>cuál</a:t>
            </a:r>
            <a:r>
              <a:rPr lang="es-ES" sz="1200" b="0" i="0" u="none" strike="noStrike" cap="none" dirty="0">
                <a:solidFill>
                  <a:schemeClr val="dk1"/>
                </a:solidFill>
                <a:latin typeface="Calibri"/>
                <a:ea typeface="Calibri"/>
                <a:cs typeface="Calibri"/>
                <a:sym typeface="Calibri"/>
              </a:rPr>
              <a:t> es el mejor modelo combinando los resultados de todos los indicadores. </a:t>
            </a:r>
            <a:endParaRPr dirty="0"/>
          </a:p>
          <a:p>
            <a:pPr marL="0" lvl="0" indent="0" algn="l" rtl="0">
              <a:lnSpc>
                <a:spcPct val="100000"/>
              </a:lnSpc>
              <a:spcBef>
                <a:spcPts val="0"/>
              </a:spcBef>
              <a:spcAft>
                <a:spcPts val="0"/>
              </a:spcAft>
              <a:buClr>
                <a:schemeClr val="dk1"/>
              </a:buClr>
              <a:buSzPts val="1200"/>
              <a:buFont typeface="Noto Sans Symbols"/>
              <a:buNone/>
            </a:pPr>
            <a:r>
              <a:rPr lang="es-ES" b="1" u="sng" dirty="0"/>
              <a:t>Cierre:</a:t>
            </a:r>
            <a:r>
              <a:rPr lang="es-ES" b="1" u="none" dirty="0"/>
              <a:t> </a:t>
            </a:r>
            <a:r>
              <a:rPr lang="es-ES" b="0" u="none" dirty="0"/>
              <a:t>El docente debe hacer énfasis en que el mejor modelo no es el que da 100% sino uno que permita un margen de error, de modo que no memorice los datos, sino que aprenda de ellos.</a:t>
            </a:r>
            <a:r>
              <a:rPr lang="es-ES" b="1" u="sng" dirty="0"/>
              <a:t> </a:t>
            </a:r>
            <a:endParaRPr dirty="0"/>
          </a:p>
          <a:p>
            <a:pPr marL="0" lvl="0" indent="0" algn="l" rtl="0">
              <a:lnSpc>
                <a:spcPct val="100000"/>
              </a:lnSpc>
              <a:spcBef>
                <a:spcPts val="0"/>
              </a:spcBef>
              <a:spcAft>
                <a:spcPts val="0"/>
              </a:spcAft>
              <a:buClr>
                <a:schemeClr val="dk1"/>
              </a:buClr>
              <a:buSzPts val="1200"/>
              <a:buFont typeface="Noto Sans Symbols"/>
              <a:buNone/>
            </a:pPr>
            <a:endParaRPr b="0" u="none" dirty="0"/>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dirty="0">
                <a:solidFill>
                  <a:srgbClr val="000000"/>
                </a:solidFill>
                <a:latin typeface="Arial"/>
                <a:ea typeface="Arial"/>
                <a:cs typeface="Arial"/>
                <a:sym typeface="Arial"/>
              </a:rPr>
              <a:t>Rúbrica de autoevaluación para Sesión 10-B:</a:t>
            </a:r>
            <a:endParaRPr dirty="0"/>
          </a:p>
          <a:p>
            <a:pPr marL="457200" marR="0" lvl="0" indent="-228600" algn="l" rtl="0">
              <a:lnSpc>
                <a:spcPct val="100000"/>
              </a:lnSpc>
              <a:spcBef>
                <a:spcPts val="0"/>
              </a:spcBef>
              <a:spcAft>
                <a:spcPts val="0"/>
              </a:spcAft>
              <a:buClr>
                <a:srgbClr val="000000"/>
              </a:buClr>
              <a:buSzPts val="1400"/>
              <a:buFont typeface="Arial"/>
              <a:buNone/>
            </a:pPr>
            <a:endParaRPr sz="1200" b="1" i="0" u="none" strike="noStrike" dirty="0">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dirty="0">
                <a:solidFill>
                  <a:srgbClr val="000000"/>
                </a:solidFill>
                <a:latin typeface="Arial"/>
                <a:ea typeface="Arial"/>
                <a:cs typeface="Arial"/>
                <a:sym typeface="Arial"/>
              </a:rPr>
              <a:t>Excelente</a:t>
            </a:r>
            <a:r>
              <a:rPr lang="es-ES" dirty="0"/>
              <a:t> </a:t>
            </a:r>
            <a:r>
              <a:rPr lang="es-ES" sz="1200" b="0" i="0" u="none" strike="noStrike" dirty="0">
                <a:solidFill>
                  <a:srgbClr val="000000"/>
                </a:solidFill>
                <a:latin typeface="Arial"/>
                <a:ea typeface="Arial"/>
                <a:cs typeface="Arial"/>
                <a:sym typeface="Arial"/>
              </a:rPr>
              <a:t> (100%) Ejecutó todos los cuadros de códigos sin problema, entendiendo el contenido y añadiendo las observaciones correspondientes en cada cuadro de texto.</a:t>
            </a:r>
            <a:endParaRPr dirty="0"/>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dirty="0">
                <a:solidFill>
                  <a:srgbClr val="000000"/>
                </a:solidFill>
                <a:latin typeface="Arial"/>
                <a:ea typeface="Arial"/>
                <a:cs typeface="Arial"/>
                <a:sym typeface="Arial"/>
              </a:rPr>
              <a:t>Buena</a:t>
            </a:r>
            <a:r>
              <a:rPr lang="es-ES" dirty="0"/>
              <a:t> (80%) </a:t>
            </a:r>
            <a:r>
              <a:rPr lang="es-ES" sz="1200" b="0" i="0" u="none" strike="noStrike" dirty="0">
                <a:solidFill>
                  <a:srgbClr val="000000"/>
                </a:solidFill>
                <a:latin typeface="Arial"/>
                <a:ea typeface="Arial"/>
                <a:cs typeface="Arial"/>
                <a:sym typeface="Arial"/>
              </a:rPr>
              <a:t>Ejecutó todos los cuadros de códigos que están en el </a:t>
            </a:r>
            <a:r>
              <a:rPr lang="es-ES" sz="1200" b="0" i="0" u="none" strike="noStrike" dirty="0" err="1">
                <a:solidFill>
                  <a:srgbClr val="000000"/>
                </a:solidFill>
                <a:latin typeface="Arial"/>
                <a:ea typeface="Arial"/>
                <a:cs typeface="Arial"/>
                <a:sym typeface="Arial"/>
              </a:rPr>
              <a:t>Jupyter</a:t>
            </a:r>
            <a:r>
              <a:rPr lang="es-ES" sz="1200" b="0" i="0" u="none" strike="noStrike" dirty="0">
                <a:solidFill>
                  <a:srgbClr val="000000"/>
                </a:solidFill>
                <a:latin typeface="Arial"/>
                <a:ea typeface="Arial"/>
                <a:cs typeface="Arial"/>
                <a:sym typeface="Arial"/>
              </a:rPr>
              <a:t> notebook y entendió casi todos los indicadores de evaluación de algoritmos.</a:t>
            </a:r>
            <a:endParaRPr dirty="0"/>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dirty="0">
                <a:solidFill>
                  <a:srgbClr val="000000"/>
                </a:solidFill>
                <a:latin typeface="Arial"/>
                <a:ea typeface="Arial"/>
                <a:cs typeface="Arial"/>
                <a:sym typeface="Arial"/>
              </a:rPr>
              <a:t>Regular</a:t>
            </a:r>
            <a:r>
              <a:rPr lang="es-ES" dirty="0"/>
              <a:t> (40%) </a:t>
            </a:r>
            <a:r>
              <a:rPr lang="es-ES" sz="1200" b="0" i="0" u="none" strike="noStrike" dirty="0">
                <a:solidFill>
                  <a:srgbClr val="000000"/>
                </a:solidFill>
                <a:latin typeface="Arial"/>
                <a:ea typeface="Arial"/>
                <a:cs typeface="Arial"/>
                <a:sym typeface="Arial"/>
              </a:rPr>
              <a:t>Ejecutó solo algunos comandos del </a:t>
            </a:r>
            <a:r>
              <a:rPr lang="es-ES" sz="1200" b="0" i="0" u="none" strike="noStrike" dirty="0" err="1">
                <a:solidFill>
                  <a:srgbClr val="000000"/>
                </a:solidFill>
                <a:latin typeface="Arial"/>
                <a:ea typeface="Arial"/>
                <a:cs typeface="Arial"/>
                <a:sym typeface="Arial"/>
              </a:rPr>
              <a:t>jupyter</a:t>
            </a:r>
            <a:r>
              <a:rPr lang="es-ES" sz="1200" b="0" i="0" u="none" strike="noStrike" dirty="0">
                <a:solidFill>
                  <a:srgbClr val="000000"/>
                </a:solidFill>
                <a:latin typeface="Arial"/>
                <a:ea typeface="Arial"/>
                <a:cs typeface="Arial"/>
                <a:sym typeface="Arial"/>
              </a:rPr>
              <a:t> notebook y no hubo un mayor entendimiento de los indicadores de evaluación de algoritmos.</a:t>
            </a:r>
            <a:r>
              <a:rPr lang="es-ES" dirty="0"/>
              <a:t> </a:t>
            </a:r>
            <a:endParaRPr dirty="0"/>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dirty="0">
                <a:solidFill>
                  <a:srgbClr val="000000"/>
                </a:solidFill>
                <a:latin typeface="Arial"/>
                <a:ea typeface="Arial"/>
                <a:cs typeface="Arial"/>
                <a:sym typeface="Arial"/>
              </a:rPr>
              <a:t>Insuficiente </a:t>
            </a:r>
            <a:r>
              <a:rPr lang="es-ES" dirty="0"/>
              <a:t> (0%) </a:t>
            </a:r>
            <a:r>
              <a:rPr lang="es-ES" sz="1200" b="0" i="0" u="none" strike="noStrike" dirty="0">
                <a:solidFill>
                  <a:srgbClr val="000000"/>
                </a:solidFill>
                <a:latin typeface="Arial"/>
                <a:ea typeface="Arial"/>
                <a:cs typeface="Arial"/>
                <a:sym typeface="Arial"/>
              </a:rPr>
              <a:t>No ejecutó ningún comando del </a:t>
            </a:r>
            <a:r>
              <a:rPr lang="es-ES" sz="1200" b="0" i="0" u="none" strike="noStrike" dirty="0" err="1">
                <a:solidFill>
                  <a:srgbClr val="000000"/>
                </a:solidFill>
                <a:latin typeface="Arial"/>
                <a:ea typeface="Arial"/>
                <a:cs typeface="Arial"/>
                <a:sym typeface="Arial"/>
              </a:rPr>
              <a:t>jupyter</a:t>
            </a:r>
            <a:r>
              <a:rPr lang="es-ES" sz="1200" b="0" i="0" u="none" strike="noStrike" dirty="0">
                <a:solidFill>
                  <a:srgbClr val="000000"/>
                </a:solidFill>
                <a:latin typeface="Arial"/>
                <a:ea typeface="Arial"/>
                <a:cs typeface="Arial"/>
                <a:sym typeface="Arial"/>
              </a:rPr>
              <a:t> notebook.</a:t>
            </a:r>
            <a:endParaRPr dirty="0"/>
          </a:p>
          <a:p>
            <a:pPr marL="0" lvl="0" indent="0" algn="l" rtl="0">
              <a:lnSpc>
                <a:spcPct val="100000"/>
              </a:lnSpc>
              <a:spcBef>
                <a:spcPts val="0"/>
              </a:spcBef>
              <a:spcAft>
                <a:spcPts val="0"/>
              </a:spcAft>
              <a:buClr>
                <a:schemeClr val="dk1"/>
              </a:buClr>
              <a:buSzPts val="1200"/>
              <a:buFont typeface="Noto Sans Symbols"/>
              <a:buNone/>
            </a:pPr>
            <a:endParaRPr dirty="0">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b="0" u="none" dirty="0"/>
          </a:p>
        </p:txBody>
      </p:sp>
      <p:sp>
        <p:nvSpPr>
          <p:cNvPr id="927" name="Google Shape;927;p11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8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8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Invitar a los estudiantes a responder las preguntas planteadas.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Dar énfasis a que son los hiperparámetros del algoritmo los que le permitirán ser más ajustado a los datos.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Recordar que siempre se debe jugar con la cantidad de atributos, probar el algoritmo con algunos cambios, ir modificando uno a uno cada cambio.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Ir evaluando si mejora o empeora, justificar por qué un algoritmo es mejor que otro.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Priorizar la importancia del underfitting y el overfitting.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935" name="Google Shape;935;p8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0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107: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dirty="0"/>
              <a:t>A continuación, revisaremos un ejercicio que hace uso de redes neuronales. </a:t>
            </a:r>
            <a:endParaRPr dirty="0"/>
          </a:p>
          <a:p>
            <a:pPr marL="171450" lvl="0" indent="-171450" algn="l" rtl="0">
              <a:lnSpc>
                <a:spcPct val="100000"/>
              </a:lnSpc>
              <a:spcBef>
                <a:spcPts val="0"/>
              </a:spcBef>
              <a:spcAft>
                <a:spcPts val="0"/>
              </a:spcAft>
              <a:buClr>
                <a:schemeClr val="dk1"/>
              </a:buClr>
              <a:buSzPts val="1200"/>
              <a:buFont typeface="Noto Sans Symbols"/>
              <a:buChar char="✔"/>
            </a:pPr>
            <a:r>
              <a:rPr lang="es-ES" dirty="0"/>
              <a:t>Son un tipo de algoritmo de refuerzo, que en este caso es usado para un problema de clasificación.</a:t>
            </a:r>
            <a:endParaRPr dirty="0"/>
          </a:p>
          <a:p>
            <a:pPr marL="171450" lvl="0" indent="-171450" algn="l" rtl="0">
              <a:lnSpc>
                <a:spcPct val="100000"/>
              </a:lnSpc>
              <a:spcBef>
                <a:spcPts val="0"/>
              </a:spcBef>
              <a:spcAft>
                <a:spcPts val="0"/>
              </a:spcAft>
              <a:buClr>
                <a:schemeClr val="dk1"/>
              </a:buClr>
              <a:buSzPts val="1200"/>
              <a:buFont typeface="Noto Sans Symbols"/>
              <a:buChar char="✔"/>
            </a:pPr>
            <a:r>
              <a:rPr lang="es-ES" dirty="0"/>
              <a:t>No se profundizará mucho en la práctica porque tendrán un módulo completo dedicado a Deep Learning.</a:t>
            </a:r>
            <a:endParaRPr dirty="0"/>
          </a:p>
          <a:p>
            <a:pPr marL="171450" lvl="0" indent="-95250" algn="l" rtl="0">
              <a:lnSpc>
                <a:spcPct val="100000"/>
              </a:lnSpc>
              <a:spcBef>
                <a:spcPts val="0"/>
              </a:spcBef>
              <a:spcAft>
                <a:spcPts val="0"/>
              </a:spcAft>
              <a:buClr>
                <a:schemeClr val="dk1"/>
              </a:buClr>
              <a:buSzPts val="1200"/>
              <a:buFont typeface="Noto Sans Symbols"/>
              <a:buNone/>
            </a:pPr>
            <a:endParaRPr dirty="0"/>
          </a:p>
          <a:p>
            <a:pPr marL="171450" lvl="0" indent="-95250" algn="l" rtl="0">
              <a:lnSpc>
                <a:spcPct val="100000"/>
              </a:lnSpc>
              <a:spcBef>
                <a:spcPts val="0"/>
              </a:spcBef>
              <a:spcAft>
                <a:spcPts val="0"/>
              </a:spcAft>
              <a:buClr>
                <a:schemeClr val="dk1"/>
              </a:buClr>
              <a:buSzPts val="1200"/>
              <a:buFont typeface="Noto Sans Symbols"/>
              <a:buNone/>
            </a:pPr>
            <a:endParaRPr dirty="0"/>
          </a:p>
        </p:txBody>
      </p:sp>
      <p:sp>
        <p:nvSpPr>
          <p:cNvPr id="942" name="Google Shape;942;p107: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0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10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se revisará un ejercicio resuelto de reconocimiento de imágenes.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usarán redes neuronales, pero más de modo práctico debido a que habrá otro módulo entero dedicado a Deep Learning.</a:t>
            </a:r>
            <a:endParaRPr/>
          </a:p>
          <a:p>
            <a:pPr marL="0" lvl="0" indent="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952" name="Google Shape;952;p10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10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Se recomienda dar comienzo a este tópico indicando que todo esto es un hilo conductor, que parte desde el conocimiento y explotación de los datos.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Ir incorporando preguntas para mantener una participación activa del grupo.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Este tema, va a dar una pequeña pincelada de lo que se revisará en el módulo de Redes Neuronales.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959" name="Google Shape;959;p10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1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11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Cargar el recurso de Redes Neuronales y ajustar las rutas para poder cargar tanto el notebook como las carpetas donde se encuentran las imágenes.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Las imágenes deben tener el mismo tamaño, por su un estudiante desea probar una imagen nueva, la incorpora en la carpeta test y debe ser de tamaño 50 x 34.</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969" name="Google Shape;969;p11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3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Conceptos estadísticos más relevantes que necesitamos recordar:</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Promedio o Media Aritmética: La media aritmética es el valor obtenido al sumar todos los datos y dividir el resultado entre el número total elementos. Es lo que naturalmente conocemos como promedio.</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Desviación respecto de la media: La desviación respecto a la media es la diferencia en valor absoluto entre cada valor de la variable estadística y la media aritmética.</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Varianza: La varianza es la media aritmética del cuadrado de las desviaciones respecto a la media de una distribución estadística. La varianza intenta describir la dispersión de los datos.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Desviación típica: La desviación típica es la raíz cuadrada de la varianza. </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Moda: La moda es el valor que tiene mayor frecuencia absoluta.</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Mediana: La mediana es el valor que ocupa el lugar central de todos los datos cuando éstos están ordenados de menor a mayor.</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Correlación: trata de establecer la relación o dependencia que existe entre las dos variables que intervienen en una distribución bidimensional. Es decir, determinar si los cambios en una de las variables influyen en los cambios de la otra.</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Covarianza: La covarianza es el equivalente de la varianza aplicado a una variable bidimensional. Es la media aritmética de los productos de las desviaciones de cada una de las variables respecto a sus medias respectivas.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Valor atípico: Un valor atípico es una observación que se aleja demasiado de la moda; </a:t>
            </a:r>
            <a:r>
              <a:rPr lang="es-ES"/>
              <a:t>está</a:t>
            </a:r>
            <a:r>
              <a:rPr lang="es-ES" sz="1200" b="0" i="0" u="none" strike="noStrike" cap="none">
                <a:solidFill>
                  <a:schemeClr val="dk1"/>
                </a:solidFill>
                <a:latin typeface="Calibri"/>
                <a:ea typeface="Calibri"/>
                <a:cs typeface="Calibri"/>
                <a:sym typeface="Calibri"/>
              </a:rPr>
              <a:t> muy lejos de la tendencia principal del resto de los datos. Pueden ser causados por errores en la recolección de datos o medidas inusuales. </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Estos son los conceptos clave que se utilizarán en un análisis estadístico.</a:t>
            </a:r>
            <a:endParaRPr sz="1200" b="0" i="0" u="none" strike="noStrike" cap="none">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p:txBody>
      </p:sp>
      <p:sp>
        <p:nvSpPr>
          <p:cNvPr id="190" name="Google Shape;190;p3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E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1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11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Noto Sans Symbols"/>
              <a:buNone/>
            </a:pPr>
            <a:r>
              <a:rPr lang="es-ES" sz="1200" b="0" i="0" u="none" strike="noStrike" cap="none">
                <a:solidFill>
                  <a:schemeClr val="dk1"/>
                </a:solidFill>
                <a:latin typeface="Calibri"/>
                <a:ea typeface="Calibri"/>
                <a:cs typeface="Calibri"/>
                <a:sym typeface="Calibri"/>
              </a:rPr>
              <a:t>La experiencia consiste en conocer un sistema de reconocimiento de imágenes usando Keras y Tensorflow como frameworks de python.</a:t>
            </a:r>
            <a:endParaRPr/>
          </a:p>
          <a:p>
            <a:pPr marL="0" marR="0" lvl="0" indent="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t>Descripción de la actividad (inicio-desarrollo-cierre): </a:t>
            </a:r>
            <a:endParaRPr b="1" u="sng"/>
          </a:p>
          <a:p>
            <a:pPr marL="457200" lvl="0" indent="0" algn="l" rtl="0">
              <a:lnSpc>
                <a:spcPct val="100000"/>
              </a:lnSpc>
              <a:spcBef>
                <a:spcPts val="0"/>
              </a:spcBef>
              <a:spcAft>
                <a:spcPts val="0"/>
              </a:spcAft>
              <a:buSzPts val="1400"/>
              <a:buNone/>
            </a:pPr>
            <a:endParaRPr b="1" u="sng"/>
          </a:p>
          <a:p>
            <a:pPr marL="0" lvl="0" indent="0" algn="l" rtl="0">
              <a:lnSpc>
                <a:spcPct val="100000"/>
              </a:lnSpc>
              <a:spcBef>
                <a:spcPts val="0"/>
              </a:spcBef>
              <a:spcAft>
                <a:spcPts val="0"/>
              </a:spcAft>
              <a:buClr>
                <a:schemeClr val="dk1"/>
              </a:buClr>
              <a:buSzPts val="1200"/>
              <a:buFont typeface="Noto Sans Symbols"/>
              <a:buNone/>
            </a:pPr>
            <a:r>
              <a:rPr lang="es-ES" b="0" u="none"/>
              <a:t>La estrategia es mostrar al estudiante una aplicación diferente de un algoritmo de machine Learning que está basado más en Deep Learning.</a:t>
            </a:r>
            <a:endParaRPr/>
          </a:p>
          <a:p>
            <a:pPr marL="0" lvl="0" indent="0" algn="l" rtl="0">
              <a:lnSpc>
                <a:spcPct val="100000"/>
              </a:lnSpc>
              <a:spcBef>
                <a:spcPts val="0"/>
              </a:spcBef>
              <a:spcAft>
                <a:spcPts val="0"/>
              </a:spcAft>
              <a:buClr>
                <a:schemeClr val="dk1"/>
              </a:buClr>
              <a:buSzPts val="1200"/>
              <a:buFont typeface="Noto Sans Symbols"/>
              <a:buNone/>
            </a:pPr>
            <a:r>
              <a:rPr lang="es-ES" b="0" u="none"/>
              <a:t>Mostrar que es posible hacer un tipo de tarea de clasificación de imágenes a través de algoritmos por refuerzo o híbridos que no son solo para un solo fin.</a:t>
            </a:r>
            <a:endParaRPr b="0" u="none"/>
          </a:p>
          <a:p>
            <a:pPr marL="0" lvl="0" indent="0" algn="l" rtl="0">
              <a:lnSpc>
                <a:spcPct val="100000"/>
              </a:lnSpc>
              <a:spcBef>
                <a:spcPts val="0"/>
              </a:spcBef>
              <a:spcAft>
                <a:spcPts val="0"/>
              </a:spcAft>
              <a:buClr>
                <a:schemeClr val="dk1"/>
              </a:buClr>
              <a:buSzPts val="1200"/>
              <a:buFont typeface="Noto Sans Symbols"/>
              <a:buNone/>
            </a:pPr>
            <a:r>
              <a:rPr lang="es-ES" b="1" u="sng"/>
              <a:t>Inicio: </a:t>
            </a:r>
            <a:r>
              <a:rPr lang="es-ES" b="0" u="none"/>
              <a:t>Cargar el notebook de redes neuronales y ejecutarlo junto con los estudiantes, ajustando las rutas necesarias.</a:t>
            </a:r>
            <a:endParaRPr/>
          </a:p>
          <a:p>
            <a:pPr marL="0" lvl="0" indent="0" algn="l" rtl="0">
              <a:lnSpc>
                <a:spcPct val="100000"/>
              </a:lnSpc>
              <a:spcBef>
                <a:spcPts val="0"/>
              </a:spcBef>
              <a:spcAft>
                <a:spcPts val="0"/>
              </a:spcAft>
              <a:buClr>
                <a:schemeClr val="dk1"/>
              </a:buClr>
              <a:buSzPts val="1200"/>
              <a:buFont typeface="Noto Sans Symbols"/>
              <a:buNone/>
            </a:pPr>
            <a:r>
              <a:rPr lang="es-ES" b="1" u="sng"/>
              <a:t>Desarrollo: </a:t>
            </a:r>
            <a:r>
              <a:rPr lang="es-ES" b="0" u="none"/>
              <a:t>Que los estudiantes vayan añadiendo cuadros de texto para los análisis que van viendo, la actividad es netamente analítica ya que, </a:t>
            </a:r>
            <a:r>
              <a:rPr lang="es-ES"/>
              <a:t>sobre</a:t>
            </a:r>
            <a:r>
              <a:rPr lang="es-ES" b="0" u="none"/>
              <a:t> redes, </a:t>
            </a:r>
            <a:r>
              <a:rPr lang="es-ES"/>
              <a:t>profundizará</a:t>
            </a:r>
            <a:r>
              <a:rPr lang="es-ES" b="0" u="none"/>
              <a:t> en otro módulo del diplomado.</a:t>
            </a:r>
            <a:endParaRPr/>
          </a:p>
          <a:p>
            <a:pPr marL="0" lvl="0" indent="0" algn="l" rtl="0">
              <a:lnSpc>
                <a:spcPct val="100000"/>
              </a:lnSpc>
              <a:spcBef>
                <a:spcPts val="0"/>
              </a:spcBef>
              <a:spcAft>
                <a:spcPts val="0"/>
              </a:spcAft>
              <a:buClr>
                <a:schemeClr val="dk1"/>
              </a:buClr>
              <a:buSzPts val="1200"/>
              <a:buFont typeface="Noto Sans Symbols"/>
              <a:buNone/>
            </a:pPr>
            <a:r>
              <a:rPr lang="es-ES" b="1" u="sng"/>
              <a:t>Cierre:</a:t>
            </a:r>
            <a:r>
              <a:rPr lang="es-ES" b="1" u="none"/>
              <a:t> </a:t>
            </a:r>
            <a:r>
              <a:rPr lang="es-ES" b="0" u="none"/>
              <a:t>Hacer un cierre del módulo completo recibiendo feedback de los estudiantes en las diferentes aristas de lo revisado. Luego entregar al estudiante el dataset que deberán trabajar con el objetivo de generar un modelo de Machine Learning de las aplicaciones de Playstore</a:t>
            </a:r>
            <a:endParaRPr/>
          </a:p>
          <a:p>
            <a:pPr marL="0" lvl="0" indent="0" algn="l" rtl="0">
              <a:lnSpc>
                <a:spcPct val="100000"/>
              </a:lnSpc>
              <a:spcBef>
                <a:spcPts val="0"/>
              </a:spcBef>
              <a:spcAft>
                <a:spcPts val="0"/>
              </a:spcAft>
              <a:buClr>
                <a:schemeClr val="dk1"/>
              </a:buClr>
              <a:buSzPts val="1200"/>
              <a:buFont typeface="Noto Sans Symbols"/>
              <a:buNone/>
            </a:pPr>
            <a:endParaRPr>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a:highlight>
                <a:srgbClr val="00FF00"/>
              </a:highlight>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Rúbrica de autoevaluación para Sesión 11:</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Pudo ejecutar todos los cuadros de códigos sin problema, añadiendo las observaciones correctas en cada cuadro de texto.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Ejecutó todos los cuadros de códigos que están en el Jupyter notebook, añadiendo casi todas las observaciones necesarias en cuadros de texto.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Ejecutó solo algunos comandos del jupyter notebook y no completó ningún cuadro de comentarios respecto a las diferentes ejecuciones.</a:t>
            </a:r>
            <a:r>
              <a:rPr lang="es-ES"/>
              <a:t>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a:t>
            </a:r>
            <a:r>
              <a:rPr lang="es-ES" sz="1200" b="0" i="0" u="none" strike="noStrike">
                <a:solidFill>
                  <a:srgbClr val="000000"/>
                </a:solidFill>
                <a:latin typeface="Arial"/>
                <a:ea typeface="Arial"/>
                <a:cs typeface="Arial"/>
                <a:sym typeface="Arial"/>
              </a:rPr>
              <a:t>No ejecutó ningún comando del jupyter notebook ni añadió cuadros con comentarios sobre las diferentes ejecuciones.</a:t>
            </a:r>
            <a:endParaRPr/>
          </a:p>
          <a:p>
            <a:pPr marL="0" lvl="0" indent="0" algn="l" rtl="0">
              <a:lnSpc>
                <a:spcPct val="100000"/>
              </a:lnSpc>
              <a:spcBef>
                <a:spcPts val="0"/>
              </a:spcBef>
              <a:spcAft>
                <a:spcPts val="0"/>
              </a:spcAft>
              <a:buClr>
                <a:schemeClr val="dk1"/>
              </a:buClr>
              <a:buSzPts val="1200"/>
              <a:buFont typeface="Noto Sans Symbols"/>
              <a:buNone/>
            </a:pPr>
            <a:endParaRPr>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979" name="Google Shape;979;p11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1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p11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Recuerde que tanto 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Queda la actividad final, por ende es muy importante que no hayan dudas de los contenidos.</a:t>
            </a:r>
            <a:endParaRPr/>
          </a:p>
        </p:txBody>
      </p:sp>
      <p:sp>
        <p:nvSpPr>
          <p:cNvPr id="987" name="Google Shape;987;p11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2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12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ppt se encuentran algunos sitios de interés de los que el estudiante puede buscar información, ejemplos y recursos adicionales.</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995" name="Google Shape;995;p12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1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113: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revisaremos los datos que tendremos que explotar para la creación de un modelo de Machine Learning. </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1002" name="Google Shape;1002;p113: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1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1" name="Google Shape;1011;p11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es importante explicar bien el objetivo de la tarea que se realizará.</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evaluación debería tener una duración de 3 horas prácticas en grupos de 2 personas.</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1012" name="Google Shape;1012;p11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9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9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Entregar el enunciado a los estudiantes.</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Recalcar la importancia de los cuadros de texto y del hacer análisis de cada paso indicado en el modelo.</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Indicar que debe haber manejo del tema y de los datos, por lo que es muy importante investigar.</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Considerar desde análisis exploratorio de los datos hasta la evaluación del modelo.</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Justificar cada decisión tomada.</a:t>
            </a:r>
            <a:endParaRPr sz="12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a:p>
          <a:p>
            <a:pPr marL="0" lvl="0" indent="-3175" algn="just" rtl="0">
              <a:spcBef>
                <a:spcPts val="0"/>
              </a:spcBef>
              <a:spcAft>
                <a:spcPts val="0"/>
              </a:spcAft>
              <a:buNone/>
            </a:pPr>
            <a:r>
              <a:rPr lang="es-ES"/>
              <a:t>Podría por ejemplo predecir la calificación que tendrá una app de acuerdo a los features disponibles, o si una aplicación será gratis o pagada, el tipo de público, etc.</a:t>
            </a:r>
            <a:endParaRPr sz="1400"/>
          </a:p>
        </p:txBody>
      </p:sp>
      <p:sp>
        <p:nvSpPr>
          <p:cNvPr id="1019" name="Google Shape;1019;p9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2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5" name="Google Shape;1025;p120: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será la exposición de los grupos de acuerdo a su modelo de regresión en base a la esperanza de vida.</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1026" name="Google Shape;1026;p120: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1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11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Se expondrán los proyectos finales de los equipos de trabajo.</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Máximo 15 minutos por grupo más 5 minutos de interrogación, es importante que cada estudiante tenga dominio del proyecto presentado.</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Preguntar sobre manejo de la data, manejo del contexto del problema, sobre el análisis exploratorio, elementos de estadística, etc.</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Que las conclusiones y las preguntas planteadas sean respondidas de acuerdo al contexto del problema y basadas en los datos.</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Material de apoyo puede ser Jupyter Notebook y/o presentación de Power Point</a:t>
            </a:r>
            <a:endParaRPr/>
          </a:p>
          <a:p>
            <a:pPr marL="0" marR="0" lvl="0" indent="0" algn="l" rtl="0">
              <a:lnSpc>
                <a:spcPct val="100000"/>
              </a:lnSpc>
              <a:spcBef>
                <a:spcPts val="0"/>
              </a:spcBef>
              <a:spcAft>
                <a:spcPts val="0"/>
              </a:spcAft>
              <a:buClr>
                <a:schemeClr val="dk1"/>
              </a:buClr>
              <a:buSzPts val="1200"/>
              <a:buFont typeface="Calibri"/>
              <a:buNone/>
            </a:pPr>
            <a:endParaRPr>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1036" name="Google Shape;1036;p11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1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p1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Fin.</a:t>
            </a:r>
            <a:endParaRPr/>
          </a:p>
        </p:txBody>
      </p:sp>
      <p:sp>
        <p:nvSpPr>
          <p:cNvPr id="1043" name="Google Shape;1043;p1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3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Librerías de Python que nos facilitarán mucho el análisis estadístico que debemos realizar. </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No necesariamente las utilizaremos todas, pero </a:t>
            </a:r>
            <a:r>
              <a:rPr lang="es-ES"/>
              <a:t>sí</a:t>
            </a:r>
            <a:r>
              <a:rPr lang="es-ES" sz="1200" b="0" i="0" u="none" strike="noStrike" cap="none">
                <a:solidFill>
                  <a:schemeClr val="dk1"/>
                </a:solidFill>
                <a:latin typeface="Calibri"/>
                <a:ea typeface="Calibri"/>
                <a:cs typeface="Calibri"/>
                <a:sym typeface="Calibri"/>
              </a:rPr>
              <a:t> hay ocasiones en las que nos salvarán la vida. </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Numpy: Nos proporciona algunas funciones estadísticas que podemos aplicar fácilmente sobre los datos de tipo arrays de Numpy.</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Scikit-Learn: Es una biblioteca de software de aprendizaje automático para el lenguaje Python, una de las más utilizadas junto con Pandas en Machine Learning.</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Scipy.stats: Biblioteca científica que complementará muy bien a la librería Numpy con funciones estadísticas.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Statsmodels: Esta librería nos brinda un gran número de herramientas para explorar datos, estimar modelos estadísticos, realizar pruebas estadísticas y muchas cosas más.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Matplotlib: Es la librería más popular en Python para visualizaciones y gráficos. Ella nos va a permitir realizar los gráficos de las distintas distribuciones de datos.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Seaborn: Complemento ideal de matplotlib para realizar gráficos estadísticos.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Pandas: Esta es la librería más popular para análisis de datos y financieros. Posee algunas funciones muy útiles para realizar estadística descriptiva sobre nuestros datos y nos facilita sobremanera el trabajar con series de tiempo.</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PyMC: Es un módulo de Python que implementa modelos estadísticos bayesianos, incluyendo la cadena de Markov Monte Carlo (MCMC). Esta última corresponde a un modelo estadístico potente en el ámbito de la biología y el teorema de bayes a través del uso de simulaciones para muestras de distribución. PyMC ofrece funcionalidades para hacer el análisis bayesiano lo </a:t>
            </a:r>
            <a:r>
              <a:rPr lang="es-ES"/>
              <a:t>más</a:t>
            </a:r>
            <a:r>
              <a:rPr lang="es-ES" sz="1200" b="0" i="0" u="none" strike="noStrike" cap="none">
                <a:solidFill>
                  <a:schemeClr val="dk1"/>
                </a:solidFill>
                <a:latin typeface="Calibri"/>
                <a:ea typeface="Calibri"/>
                <a:cs typeface="Calibri"/>
                <a:sym typeface="Calibri"/>
              </a:rPr>
              <a:t> simple posible.</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Existen más bibliotecas que pueden servirnos pero eso dependerá de cada uno que tanta profundidad le dará.</a:t>
            </a:r>
            <a:endParaRPr sz="1200" b="0" i="0" u="none" strike="noStrike" cap="none">
              <a:solidFill>
                <a:schemeClr val="dk1"/>
              </a:solidFill>
              <a:latin typeface="Calibri"/>
              <a:ea typeface="Calibri"/>
              <a:cs typeface="Calibri"/>
              <a:sym typeface="Calibri"/>
            </a:endParaRPr>
          </a:p>
        </p:txBody>
      </p:sp>
      <p:sp>
        <p:nvSpPr>
          <p:cNvPr id="200" name="Google Shape;200;p3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E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3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3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highlight>
                  <a:srgbClr val="FFFFFF"/>
                </a:highlight>
              </a:rPr>
              <a:t>La experiencia de aprendizaje consiste en un caso práctico con un primer acercamiento a la herramienta Jupyter Notebook.</a:t>
            </a:r>
            <a:endParaRPr>
              <a:highlight>
                <a:srgbClr val="FFFFFF"/>
              </a:highlight>
            </a:endParaRPr>
          </a:p>
          <a:p>
            <a:pPr marL="0" lvl="0" indent="0" algn="l" rtl="0">
              <a:lnSpc>
                <a:spcPct val="100000"/>
              </a:lnSpc>
              <a:spcBef>
                <a:spcPts val="0"/>
              </a:spcBef>
              <a:spcAft>
                <a:spcPts val="0"/>
              </a:spcAft>
              <a:buSzPts val="1400"/>
              <a:buNone/>
            </a:pPr>
            <a:r>
              <a:rPr lang="es-ES">
                <a:highlight>
                  <a:srgbClr val="FFFFFF"/>
                </a:highlight>
              </a:rPr>
              <a:t>Acceder al link de colaboratory https://colab.research.google.com/drive/1DK01gjsdEiene_jeMDmRB_xZAgEP2_Tb?usp=sharing</a:t>
            </a:r>
            <a:endParaRPr>
              <a:highlight>
                <a:srgbClr val="FFFFFF"/>
              </a:highlight>
            </a:endParaRPr>
          </a:p>
          <a:p>
            <a:pPr marL="0" lvl="0" indent="0" algn="l" rtl="0">
              <a:lnSpc>
                <a:spcPct val="100000"/>
              </a:lnSpc>
              <a:spcBef>
                <a:spcPts val="0"/>
              </a:spcBef>
              <a:spcAft>
                <a:spcPts val="0"/>
              </a:spcAft>
              <a:buSzPts val="1400"/>
              <a:buNone/>
            </a:pPr>
            <a:r>
              <a:rPr lang="es-ES">
                <a:highlight>
                  <a:srgbClr val="FFFFFF"/>
                </a:highlight>
              </a:rPr>
              <a:t>Solicitar a los estudiantes hacer una copia local en su Google Drive para poder ejecutar el notebook. </a:t>
            </a:r>
            <a:endParaRPr>
              <a:highlight>
                <a:srgbClr val="FFFFFF"/>
              </a:highlight>
            </a:endParaRPr>
          </a:p>
          <a:p>
            <a:pPr marL="0" lvl="0" indent="0" algn="l" rtl="0">
              <a:lnSpc>
                <a:spcPct val="100000"/>
              </a:lnSpc>
              <a:spcBef>
                <a:spcPts val="0"/>
              </a:spcBef>
              <a:spcAft>
                <a:spcPts val="0"/>
              </a:spcAft>
              <a:buSzPts val="1400"/>
              <a:buNone/>
            </a:pPr>
            <a:r>
              <a:rPr lang="es-ES">
                <a:highlight>
                  <a:srgbClr val="FFFFFF"/>
                </a:highlight>
              </a:rPr>
              <a:t>Recomendar instalar Anaconda en sus equipos locales en caso de querer trabajar local guiándose del siguiente vínculo: </a:t>
            </a:r>
            <a:r>
              <a:rPr lang="es-ES"/>
              <a:t>https://docs.anaconda.com/anaconda/install/windows/ </a:t>
            </a:r>
            <a:endParaRPr/>
          </a:p>
          <a:p>
            <a:pPr marL="0" lvl="0" indent="0" algn="l" rtl="0">
              <a:lnSpc>
                <a:spcPct val="100000"/>
              </a:lnSpc>
              <a:spcBef>
                <a:spcPts val="0"/>
              </a:spcBef>
              <a:spcAft>
                <a:spcPts val="0"/>
              </a:spcAft>
              <a:buSzPts val="1400"/>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t>Descripción de la actividad (inicio-desarrollo-cierre): </a:t>
            </a:r>
            <a:endParaRPr b="1" u="sng"/>
          </a:p>
          <a:p>
            <a:pPr marL="457200" lvl="0" indent="0" algn="l" rtl="0">
              <a:lnSpc>
                <a:spcPct val="100000"/>
              </a:lnSpc>
              <a:spcBef>
                <a:spcPts val="0"/>
              </a:spcBef>
              <a:spcAft>
                <a:spcPts val="0"/>
              </a:spcAft>
              <a:buSzPts val="1400"/>
              <a:buNone/>
            </a:pPr>
            <a:endParaRPr b="1" u="sng"/>
          </a:p>
          <a:p>
            <a:pPr marL="0" lvl="0" indent="0" algn="l" rtl="0">
              <a:lnSpc>
                <a:spcPct val="100000"/>
              </a:lnSpc>
              <a:spcBef>
                <a:spcPts val="0"/>
              </a:spcBef>
              <a:spcAft>
                <a:spcPts val="0"/>
              </a:spcAft>
              <a:buClr>
                <a:schemeClr val="dk1"/>
              </a:buClr>
              <a:buSzPts val="1200"/>
              <a:buFont typeface="Noto Sans Symbols"/>
              <a:buNone/>
            </a:pPr>
            <a:r>
              <a:rPr lang="es-ES" b="0" u="none"/>
              <a:t>La estrategia metodológica es una experiencia práctica para un primer acercamiento a la herramienta Jupyter Notebook.</a:t>
            </a:r>
            <a:endParaRPr/>
          </a:p>
          <a:p>
            <a:pPr marL="0" lvl="0" indent="0" algn="l" rtl="0">
              <a:lnSpc>
                <a:spcPct val="100000"/>
              </a:lnSpc>
              <a:spcBef>
                <a:spcPts val="0"/>
              </a:spcBef>
              <a:spcAft>
                <a:spcPts val="0"/>
              </a:spcAft>
              <a:buClr>
                <a:schemeClr val="dk1"/>
              </a:buClr>
              <a:buSzPts val="1200"/>
              <a:buFont typeface="Noto Sans Symbols"/>
              <a:buNone/>
            </a:pPr>
            <a:r>
              <a:rPr lang="es-ES" b="0" u="none"/>
              <a:t>Los participantes serán guiados por el docente de manera individual para la implementación del notebook basado en el dataset Iris. </a:t>
            </a:r>
            <a:endParaRPr b="0" u="none"/>
          </a:p>
          <a:p>
            <a:pPr marL="0" lvl="0" indent="0" algn="l" rtl="0">
              <a:lnSpc>
                <a:spcPct val="100000"/>
              </a:lnSpc>
              <a:spcBef>
                <a:spcPts val="0"/>
              </a:spcBef>
              <a:spcAft>
                <a:spcPts val="0"/>
              </a:spcAft>
              <a:buClr>
                <a:schemeClr val="dk1"/>
              </a:buClr>
              <a:buSzPts val="1200"/>
              <a:buFont typeface="Noto Sans Symbols"/>
              <a:buNone/>
            </a:pPr>
            <a:r>
              <a:rPr lang="es-ES" b="1" u="sng"/>
              <a:t>Inicio</a:t>
            </a:r>
            <a:r>
              <a:rPr lang="es-ES" b="1" u="none"/>
              <a:t>: </a:t>
            </a:r>
            <a:r>
              <a:rPr lang="es-ES" b="0" u="none"/>
              <a:t>Abrir el vínculo a Google </a:t>
            </a:r>
            <a:r>
              <a:rPr lang="es-ES"/>
              <a:t>Collaborate</a:t>
            </a:r>
            <a:r>
              <a:rPr lang="es-ES" b="0" u="none"/>
              <a:t>. Almacenar una copia local en sus cuentas de Google, leer sobre el contexto del problema.</a:t>
            </a:r>
            <a:endParaRPr/>
          </a:p>
          <a:p>
            <a:pPr marL="0" lvl="0" indent="0" algn="l" rtl="0">
              <a:lnSpc>
                <a:spcPct val="100000"/>
              </a:lnSpc>
              <a:spcBef>
                <a:spcPts val="0"/>
              </a:spcBef>
              <a:spcAft>
                <a:spcPts val="0"/>
              </a:spcAft>
              <a:buClr>
                <a:schemeClr val="dk1"/>
              </a:buClr>
              <a:buSzPts val="1200"/>
              <a:buFont typeface="Noto Sans Symbols"/>
              <a:buNone/>
            </a:pPr>
            <a:r>
              <a:rPr lang="es-ES" b="1" u="sng"/>
              <a:t>Desarrollo</a:t>
            </a:r>
            <a:r>
              <a:rPr lang="es-ES" b="1" u="none"/>
              <a:t>: </a:t>
            </a:r>
            <a:r>
              <a:rPr lang="es-ES" b="0" u="none"/>
              <a:t>Ir ejecutando los bloques de código analizando los resultados que se obtienen de cada bloque, para finalmente responder las preguntas presentadas al final del jupyter notebook.</a:t>
            </a:r>
            <a:endParaRPr/>
          </a:p>
          <a:p>
            <a:pPr marL="0" lvl="0" indent="0" algn="l" rtl="0">
              <a:lnSpc>
                <a:spcPct val="100000"/>
              </a:lnSpc>
              <a:spcBef>
                <a:spcPts val="0"/>
              </a:spcBef>
              <a:spcAft>
                <a:spcPts val="0"/>
              </a:spcAft>
              <a:buClr>
                <a:schemeClr val="dk1"/>
              </a:buClr>
              <a:buSzPts val="1200"/>
              <a:buFont typeface="Noto Sans Symbols"/>
              <a:buNone/>
            </a:pPr>
            <a:r>
              <a:rPr lang="es-ES" b="1" u="sng"/>
              <a:t>Cierre:</a:t>
            </a:r>
            <a:r>
              <a:rPr lang="es-ES" b="1" u="none"/>
              <a:t> </a:t>
            </a:r>
            <a:r>
              <a:rPr lang="es-ES" b="0" u="none"/>
              <a:t>Sería ideal que el docente revise en vista a todos que era lo que se debía hacer, repase en qué consiste cada función y librería utilizada. Vaya consultando a los estudiantes respecto del contenido anteriormente revisado, eso le dará una visión de qué tanta comprensión quedó de los contenidos en los estudiantes.</a:t>
            </a:r>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213" name="Google Shape;213;p3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1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ES" b="1" i="0" u="none" strike="noStrike">
                <a:solidFill>
                  <a:srgbClr val="000000"/>
                </a:solidFill>
                <a:latin typeface="Arial"/>
                <a:ea typeface="Arial"/>
                <a:cs typeface="Arial"/>
                <a:sym typeface="Arial"/>
              </a:rPr>
              <a:t>Rúbrica de autoevaluación para Sesión 1:</a:t>
            </a:r>
            <a:endParaRPr sz="600"/>
          </a:p>
          <a:p>
            <a:pPr marL="457200" marR="0" lvl="0" indent="-228600" algn="l" rtl="0">
              <a:lnSpc>
                <a:spcPct val="100000"/>
              </a:lnSpc>
              <a:spcBef>
                <a:spcPts val="0"/>
              </a:spcBef>
              <a:spcAft>
                <a:spcPts val="0"/>
              </a:spcAft>
              <a:buClr>
                <a:srgbClr val="000000"/>
              </a:buClr>
              <a:buSzPts val="1400"/>
              <a:buFont typeface="Arial"/>
              <a:buNone/>
            </a:pPr>
            <a:endParaRPr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b="1" i="0" u="none" strike="noStrike">
                <a:solidFill>
                  <a:srgbClr val="000000"/>
                </a:solidFill>
                <a:latin typeface="Arial"/>
                <a:ea typeface="Arial"/>
                <a:cs typeface="Arial"/>
                <a:sym typeface="Arial"/>
              </a:rPr>
              <a:t>Excelente</a:t>
            </a:r>
            <a:r>
              <a:rPr lang="es-ES" sz="600"/>
              <a:t> </a:t>
            </a:r>
            <a:r>
              <a:rPr lang="es-ES" b="0" i="0" u="none" strike="noStrike">
                <a:solidFill>
                  <a:srgbClr val="000000"/>
                </a:solidFill>
                <a:latin typeface="Arial"/>
                <a:ea typeface="Arial"/>
                <a:cs typeface="Arial"/>
                <a:sym typeface="Arial"/>
              </a:rPr>
              <a:t> (100%) Pudo ejecutar todos los cuadros de códigos sin problema, añadiendo las observaciones correctas en cada cuadro de texto.</a:t>
            </a:r>
            <a:endParaRPr sz="600"/>
          </a:p>
          <a:p>
            <a:pPr marL="457200" marR="0" lvl="0" indent="-228600" algn="l" rtl="0">
              <a:lnSpc>
                <a:spcPct val="100000"/>
              </a:lnSpc>
              <a:spcBef>
                <a:spcPts val="0"/>
              </a:spcBef>
              <a:spcAft>
                <a:spcPts val="0"/>
              </a:spcAft>
              <a:buClr>
                <a:srgbClr val="000000"/>
              </a:buClr>
              <a:buSzPts val="1400"/>
              <a:buFont typeface="Arial"/>
              <a:buNone/>
            </a:pPr>
            <a:r>
              <a:rPr lang="es-ES" b="1" i="0" u="none" strike="noStrike">
                <a:solidFill>
                  <a:srgbClr val="000000"/>
                </a:solidFill>
                <a:latin typeface="Arial"/>
                <a:ea typeface="Arial"/>
                <a:cs typeface="Arial"/>
                <a:sym typeface="Arial"/>
              </a:rPr>
              <a:t>Buena</a:t>
            </a:r>
            <a:r>
              <a:rPr lang="es-ES" sz="600"/>
              <a:t> (80%) </a:t>
            </a:r>
            <a:r>
              <a:rPr lang="es-ES" b="0" i="0" u="none" strike="noStrike">
                <a:solidFill>
                  <a:srgbClr val="000000"/>
                </a:solidFill>
                <a:latin typeface="Arial"/>
                <a:ea typeface="Arial"/>
                <a:cs typeface="Arial"/>
                <a:sym typeface="Arial"/>
              </a:rPr>
              <a:t>Ejecutó todos los cuadros de códigos que están en el Jupyter notebook, añadiendo casi todas las observaciones necesarias en cuadros de texto.</a:t>
            </a:r>
            <a:endParaRPr sz="600"/>
          </a:p>
          <a:p>
            <a:pPr marL="457200" marR="0" lvl="0" indent="-228600" algn="l" rtl="0">
              <a:lnSpc>
                <a:spcPct val="100000"/>
              </a:lnSpc>
              <a:spcBef>
                <a:spcPts val="0"/>
              </a:spcBef>
              <a:spcAft>
                <a:spcPts val="0"/>
              </a:spcAft>
              <a:buClr>
                <a:srgbClr val="000000"/>
              </a:buClr>
              <a:buSzPts val="1400"/>
              <a:buFont typeface="Arial"/>
              <a:buNone/>
            </a:pPr>
            <a:r>
              <a:rPr lang="es-ES" b="1" i="0" u="none" strike="noStrike">
                <a:solidFill>
                  <a:srgbClr val="000000"/>
                </a:solidFill>
                <a:latin typeface="Arial"/>
                <a:ea typeface="Arial"/>
                <a:cs typeface="Arial"/>
                <a:sym typeface="Arial"/>
              </a:rPr>
              <a:t>Regular</a:t>
            </a:r>
            <a:r>
              <a:rPr lang="es-ES" sz="600"/>
              <a:t> (40%) </a:t>
            </a:r>
            <a:r>
              <a:rPr lang="es-ES" b="0" i="0" u="none" strike="noStrike">
                <a:solidFill>
                  <a:srgbClr val="000000"/>
                </a:solidFill>
                <a:latin typeface="Arial"/>
                <a:ea typeface="Arial"/>
                <a:cs typeface="Arial"/>
                <a:sym typeface="Arial"/>
              </a:rPr>
              <a:t>Ejecutó solo algunos comandos del jupyter notebook y no completó ningún cuadro de comentarios respecto a las diferentes ejecuciones.</a:t>
            </a:r>
            <a:r>
              <a:rPr lang="es-ES" sz="600"/>
              <a:t> </a:t>
            </a:r>
            <a:endParaRPr sz="600"/>
          </a:p>
          <a:p>
            <a:pPr marL="457200" marR="0" lvl="0" indent="-228600" algn="l" rtl="0">
              <a:lnSpc>
                <a:spcPct val="100000"/>
              </a:lnSpc>
              <a:spcBef>
                <a:spcPts val="0"/>
              </a:spcBef>
              <a:spcAft>
                <a:spcPts val="0"/>
              </a:spcAft>
              <a:buClr>
                <a:srgbClr val="000000"/>
              </a:buClr>
              <a:buSzPts val="1400"/>
              <a:buFont typeface="Arial"/>
              <a:buNone/>
            </a:pPr>
            <a:r>
              <a:rPr lang="es-ES" b="1" i="0" u="none" strike="noStrike">
                <a:solidFill>
                  <a:srgbClr val="000000"/>
                </a:solidFill>
                <a:latin typeface="Arial"/>
                <a:ea typeface="Arial"/>
                <a:cs typeface="Arial"/>
                <a:sym typeface="Arial"/>
              </a:rPr>
              <a:t>Insuficiente </a:t>
            </a:r>
            <a:r>
              <a:rPr lang="es-ES" sz="600"/>
              <a:t> (0%) </a:t>
            </a:r>
            <a:r>
              <a:rPr lang="es-ES" b="0" i="0" u="none" strike="noStrike">
                <a:solidFill>
                  <a:srgbClr val="000000"/>
                </a:solidFill>
                <a:latin typeface="Arial"/>
                <a:ea typeface="Arial"/>
                <a:cs typeface="Arial"/>
                <a:sym typeface="Arial"/>
              </a:rPr>
              <a:t>No ejecutó ningún comando del jupyter notebook ni añadió cuadros con comentarios sobre las diferentes ejecuciones.</a:t>
            </a:r>
            <a:endParaRPr sz="600"/>
          </a:p>
        </p:txBody>
      </p:sp>
      <p:sp>
        <p:nvSpPr>
          <p:cNvPr id="221" name="Google Shape;221;p11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3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Apegarse y conocer de las regulaciones vigentes de los datos es muy relevante por el uso que le dan a la información.</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Conocer herramientas estadísticas en Machine Learning, nos abrirá un mundo de posibilidades para el procesamiento.</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Las librerías de Python que nos facilitarán mucho el análisis estadístico que debemos realizar. </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No necesariamente las utilizaremos todas, pero </a:t>
            </a:r>
            <a:r>
              <a:rPr lang="es-ES"/>
              <a:t>sí</a:t>
            </a:r>
            <a:r>
              <a:rPr lang="es-ES" sz="1200" b="0" i="0" u="none" strike="noStrike" cap="none">
                <a:solidFill>
                  <a:schemeClr val="dk1"/>
                </a:solidFill>
                <a:latin typeface="Calibri"/>
                <a:ea typeface="Calibri"/>
                <a:cs typeface="Calibri"/>
                <a:sym typeface="Calibri"/>
              </a:rPr>
              <a:t> hay ocasiones en las que nos salvarán la vida. 	</a:t>
            </a:r>
            <a:endParaRPr/>
          </a:p>
          <a:p>
            <a:pPr marL="45720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p:txBody>
      </p:sp>
      <p:sp>
        <p:nvSpPr>
          <p:cNvPr id="227" name="Google Shape;227;p3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En síntesis podemos decir que un científico de datos tiene conocimientos de matemáticas, de informática y del negocio.</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Machine Learning es una ciencia que permite a las máquinas tomar sus propias decisiones a través del uso de algoritmos.</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Las librerías de Pandas nos aportan herramientas muy útiles que nos facilitarán la tarea de explotar la información.</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Conocer de estadística es muy importante para poder dar una interpretación a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234" name="Google Shape;234;p3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35: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 A continuación se revisarán, los principales conceptos de Machine Learning.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¿Qué es? ¿Quiénes lo ocupan en la actualidad?¿Con qué objetivo?</a:t>
            </a:r>
            <a:endParaRPr/>
          </a:p>
          <a:p>
            <a:pPr marL="628650" lvl="1" indent="-171450" algn="l" rtl="0">
              <a:lnSpc>
                <a:spcPct val="100000"/>
              </a:lnSpc>
              <a:spcBef>
                <a:spcPts val="0"/>
              </a:spcBef>
              <a:spcAft>
                <a:spcPts val="0"/>
              </a:spcAft>
              <a:buClr>
                <a:schemeClr val="dk1"/>
              </a:buClr>
              <a:buSzPts val="1200"/>
              <a:buFont typeface="Noto Sans Symbols"/>
              <a:buChar char="✔"/>
            </a:pPr>
            <a:r>
              <a:rPr lang="es-ES"/>
              <a:t>Tipos de aprendizajes dentro de Machine Learning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Tipos de análisis que se pueden realizar</a:t>
            </a:r>
            <a:endParaRPr/>
          </a:p>
          <a:p>
            <a:pPr marL="628650" lvl="1" indent="-171450" algn="l" rtl="0">
              <a:lnSpc>
                <a:spcPct val="100000"/>
              </a:lnSpc>
              <a:spcBef>
                <a:spcPts val="0"/>
              </a:spcBef>
              <a:spcAft>
                <a:spcPts val="0"/>
              </a:spcAft>
              <a:buClr>
                <a:schemeClr val="dk1"/>
              </a:buClr>
              <a:buSzPts val="1200"/>
              <a:buFont typeface="Noto Sans Symbols"/>
              <a:buChar char="✔"/>
            </a:pPr>
            <a:r>
              <a:rPr lang="es-ES"/>
              <a:t>Naturaleza y clasificación de los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Proceso KDD y metodologías para proyectos de datos.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243" name="Google Shape;243;p35: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Consultar y sondear, cuántos participantes han tenido alguna experiencia laboral relacionada a Machine Learning.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la sesión de hoy, se verán fundamentos de Machine Learning para contextualizar de qué trata la ciencia de datos y la asignatura. Se revisarán algunos casos de éxito en la implementación de Machine Learning en grandes empresas como Netflix y Spotify.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Conceptos y contenido clave.</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una experiencia práctica basada en el uso de herramientas para ML.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Cierre de la experiencia. </a:t>
            </a:r>
            <a:endParaRPr/>
          </a:p>
        </p:txBody>
      </p:sp>
      <p:sp>
        <p:nvSpPr>
          <p:cNvPr id="253" name="Google Shape;253;p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65100" algn="l" rtl="0">
              <a:lnSpc>
                <a:spcPct val="100000"/>
              </a:lnSpc>
              <a:spcBef>
                <a:spcPts val="0"/>
              </a:spcBef>
              <a:spcAft>
                <a:spcPts val="0"/>
              </a:spcAft>
              <a:buClr>
                <a:schemeClr val="dk1"/>
              </a:buClr>
              <a:buSzPts val="1100"/>
              <a:buFont typeface="Calibri"/>
              <a:buChar char="✔"/>
            </a:pPr>
            <a:r>
              <a:rPr lang="es-ES" sz="1100"/>
              <a:t>Invite a cada participante responder las preguntas, para abrir el diálogo.</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a:solidFill>
                  <a:srgbClr val="111111"/>
                </a:solidFill>
              </a:rPr>
              <a:t>Como Big Data es la tendencia más candente en la industria de la tecnología en este momento, el aprendizaje automático es increíblemente poderoso para hacer predicciones o sugerencias calculadas basadas en grandes cantidades de datos. </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a:t>Cabe señalar que la importancia del machine Learning hace posible que todas o gran parte de las empresas puedan hacer recomendaciones basadas en lo que nos gusta, en lo que buscamos, en lo que hablamos, etc.</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a:t>Muchas empresas importantes a nivel mundial, hacen uso de estas nuevas tecnologías, técnicas y herramientas, con el objetivo de poder tomar decisiones de una forma más automática, más inteligente y más certera, basados en la experiencia y en las tendencias de público en común, que podría llegar a tener nuestros gustos o preferencias.</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a:t>El uso de los dispositivos móviles ha facilitado mucho el acceso a nuestra información personal, por parte de las diversas aplicaciones, redes sociales, páginas web, sensores de ubicación, etc.</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a:t>Toda esta información es captada por las diferentes organizaciones, procesada, analizada y usada para orientar el negocio al público más personalizadamente.</a:t>
            </a:r>
            <a:endParaRPr sz="1100"/>
          </a:p>
        </p:txBody>
      </p:sp>
      <p:sp>
        <p:nvSpPr>
          <p:cNvPr id="260" name="Google Shape;260;p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Noto Sans Symbols"/>
              <a:buChar char="✔"/>
            </a:pPr>
            <a:r>
              <a:rPr lang="es-ES" sz="1200" b="0" i="0" u="none" strike="noStrike" cap="none">
                <a:solidFill>
                  <a:srgbClr val="000000"/>
                </a:solidFill>
                <a:latin typeface="Calibri"/>
                <a:ea typeface="Calibri"/>
                <a:cs typeface="Calibri"/>
                <a:sym typeface="Calibri"/>
              </a:rPr>
              <a:t>El curso se basa en conocer y aplicar metodologías y técnicas para la explotación de modelos matemáticos en datos, con el fin de entrenar algoritmos que sean capaces de tomar decisiones basados en el contexto del negocio y en datos históricos.</a:t>
            </a:r>
            <a:endParaRPr/>
          </a:p>
          <a:p>
            <a:pPr marL="0" marR="0" lvl="0" indent="0" algn="l" rtl="0">
              <a:lnSpc>
                <a:spcPct val="100000"/>
              </a:lnSpc>
              <a:spcBef>
                <a:spcPts val="0"/>
              </a:spcBef>
              <a:spcAft>
                <a:spcPts val="0"/>
              </a:spcAft>
              <a:buClr>
                <a:schemeClr val="dk1"/>
              </a:buClr>
              <a:buSzPts val="1200"/>
              <a:buFont typeface="Calibri"/>
              <a:buNone/>
            </a:pPr>
            <a:endParaRPr>
              <a:latin typeface="Quattrocento Sans"/>
              <a:ea typeface="Quattrocento Sans"/>
              <a:cs typeface="Quattrocento Sans"/>
              <a:sym typeface="Quattrocento Sans"/>
            </a:endParaRPr>
          </a:p>
          <a:p>
            <a:pPr marL="171450" lvl="0" indent="-171450" algn="l" rtl="0">
              <a:lnSpc>
                <a:spcPct val="100000"/>
              </a:lnSpc>
              <a:spcBef>
                <a:spcPts val="0"/>
              </a:spcBef>
              <a:spcAft>
                <a:spcPts val="0"/>
              </a:spcAft>
              <a:buClr>
                <a:schemeClr val="dk1"/>
              </a:buClr>
              <a:buSzPts val="1200"/>
              <a:buFont typeface="Noto Sans Symbols"/>
              <a:buChar char="✔"/>
            </a:pPr>
            <a:r>
              <a:rPr lang="es-ES"/>
              <a:t>Este es un curso compuesto por dos unidades, que tienen por objetivo desarrollar y/o fortalecer sus competencias laborales en el área de Ciencia de Datos y el uso de Machine Learning en la industria.</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En este punto, es importante abrir el diálogo con el grupo de participantes para conocer las expectativas que cada uno tiene del curso y comprender su rol dentro del proceso formativo. ¿Alguno ha escuchado antes de Machine Learning? ¿Saben qué significa el aprendizaje de máquinas? Y ¿conocen qué empresas actualmente utilizan Machine Learning? ¿con qué objetivo explotarán sus datos estas empresas?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Enfatizar la importancia de una participación activa, para fortalecer el proceso de aprendizaje en grupo y compartir las distintas experiencias que han desarrollado en su experiencia laboral como profesionales del área. </a:t>
            </a:r>
            <a:endParaRPr/>
          </a:p>
        </p:txBody>
      </p:sp>
      <p:sp>
        <p:nvSpPr>
          <p:cNvPr id="97" name="Google Shape;97;p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Pero, ¿Qué es Machine Learning?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El </a:t>
            </a:r>
            <a:r>
              <a:rPr lang="es-ES" b="1"/>
              <a:t>Machine Learning </a:t>
            </a:r>
            <a:r>
              <a:rPr lang="es-ES"/>
              <a:t>es una </a:t>
            </a:r>
            <a:r>
              <a:rPr lang="es-ES" sz="1200" b="0" i="0">
                <a:solidFill>
                  <a:schemeClr val="dk1"/>
                </a:solidFill>
                <a:latin typeface="Calibri"/>
                <a:ea typeface="Calibri"/>
                <a:cs typeface="Calibri"/>
                <a:sym typeface="Calibri"/>
              </a:rPr>
              <a:t>disciplina de la Inteligencia Artificial, que combina técnicas con herramientas y conocimiento del negocio, haciendo uso de algoritmos para encontrar patrones entre todos los datos que se le faciliten al mismo. Su objetivo es hacer predicciones con los datos, ya sean imágenes, datos estructurados, no estructurados, etc.</a:t>
            </a:r>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1" i="0">
                <a:solidFill>
                  <a:schemeClr val="dk1"/>
                </a:solidFill>
                <a:latin typeface="Calibri"/>
                <a:ea typeface="Calibri"/>
                <a:cs typeface="Calibri"/>
                <a:sym typeface="Calibri"/>
              </a:rPr>
              <a:t>Algunas</a:t>
            </a:r>
            <a:r>
              <a:rPr lang="es-ES" sz="1200" b="0" i="0">
                <a:solidFill>
                  <a:schemeClr val="dk1"/>
                </a:solidFill>
                <a:latin typeface="Calibri"/>
                <a:ea typeface="Calibri"/>
                <a:cs typeface="Calibri"/>
                <a:sym typeface="Calibri"/>
              </a:rPr>
              <a:t> de las empresas que </a:t>
            </a:r>
            <a:r>
              <a:rPr lang="es-ES"/>
              <a:t>mencionamos</a:t>
            </a:r>
            <a:r>
              <a:rPr lang="es-ES" sz="1200" b="0" i="0">
                <a:solidFill>
                  <a:schemeClr val="dk1"/>
                </a:solidFill>
                <a:latin typeface="Calibri"/>
                <a:ea typeface="Calibri"/>
                <a:cs typeface="Calibri"/>
                <a:sym typeface="Calibri"/>
              </a:rPr>
              <a:t> anteriormente, como casos de éxito son las que se muestran acá: </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Netflix y Spotify con sus sistemas de recomendaciones basados en las canciones o películas que son tendencia entre los géneros que ya se vieron con anterioridad o cuales nos hemos detenido a mirar u oír.</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Amazon, Google y Facebook con sus sistemas de procesamiento de lenguaje natural para controlar el mercado y entender a sus usuarios.</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IBM Watson con sus sistemas de procesamiento de lenguaje natural, reconocimiento visual, y toda su colección de servicios para el razonamiento, toma de decisiones, visión e interacción con humanos para resolver problemas prácticos.</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Twitter con su procesamiento de lenguaje natural que pretende entender a los usuarios y hacer trending topic sobre los temas más mencionados a nivel regional o mundial.</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Coca-cola con su uso de máquinas expendedoras inteligentes que podrían incluso llegar a alterar el estado de ánimo de un comprador dependiendo de donde se encuentren ubicados. Por ejemplo, una máquina que está en un centro comercial será diferente a una máquina ubicada en un hospital o en un gimnasio.</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i="0">
                <a:solidFill>
                  <a:schemeClr val="dk1"/>
                </a:solidFill>
                <a:latin typeface="Calibri"/>
                <a:ea typeface="Calibri"/>
                <a:cs typeface="Calibri"/>
                <a:sym typeface="Calibri"/>
              </a:rPr>
              <a:t>Entre otras tantas de las que podríamos hablar horas y horas. </a:t>
            </a:r>
            <a:endParaRPr b="0" i="0"/>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267" name="Google Shape;267;p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3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La cantidad de problemas que se pueden resolver son muchísimos, dependiendo del contexto organizacional, de la estructura de los datos, de su privacidad, del objetivo de la tarea de Machine Learning, de las herramientas disponibles, etc.</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tienen 3 tipos de aprendizaje posibles de abordar: </a:t>
            </a:r>
            <a:r>
              <a:rPr lang="es-ES" b="1"/>
              <a:t>Supervisado, No supervisado y Por refuerzo.</a:t>
            </a:r>
            <a:endParaRPr/>
          </a:p>
          <a:p>
            <a:pPr marL="171450" lvl="0" indent="-171450" algn="l" rtl="0">
              <a:lnSpc>
                <a:spcPct val="100000"/>
              </a:lnSpc>
              <a:spcBef>
                <a:spcPts val="0"/>
              </a:spcBef>
              <a:spcAft>
                <a:spcPts val="0"/>
              </a:spcAft>
              <a:buClr>
                <a:schemeClr val="dk1"/>
              </a:buClr>
              <a:buSzPts val="1200"/>
              <a:buFont typeface="Noto Sans Symbols"/>
              <a:buChar char="✔"/>
            </a:pPr>
            <a:r>
              <a:rPr lang="es-ES" b="0"/>
              <a:t>Pero, ¿En qué consiste cada uno? </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a:t>Supervisado: En este tipo de aprendizaje, tenemos una columna que representará un label o una etiqueta (normalmente denominada clase) que debe responder el algoritmo, basados en la combinación de atributos existentes. Existen dos tipos: </a:t>
            </a:r>
            <a:endParaRPr/>
          </a:p>
          <a:p>
            <a:pPr marL="1085850" lvl="2" indent="-171450" algn="l" rtl="0">
              <a:lnSpc>
                <a:spcPct val="100000"/>
              </a:lnSpc>
              <a:spcBef>
                <a:spcPts val="0"/>
              </a:spcBef>
              <a:spcAft>
                <a:spcPts val="0"/>
              </a:spcAft>
              <a:buClr>
                <a:schemeClr val="dk1"/>
              </a:buClr>
              <a:buSzPts val="1200"/>
              <a:buFont typeface="Noto Sans Symbols"/>
              <a:buChar char="✔"/>
            </a:pPr>
            <a:r>
              <a:rPr lang="es-ES" b="0"/>
              <a:t>Clasificación: Dados determinados síntomas, la persona si tiene o no tiene covid. La clase o el label debería contener </a:t>
            </a:r>
            <a:r>
              <a:rPr lang="es-ES"/>
              <a:t>sólo</a:t>
            </a:r>
            <a:r>
              <a:rPr lang="es-ES" b="0"/>
              <a:t> valores “Si” o “No”.</a:t>
            </a:r>
            <a:endParaRPr/>
          </a:p>
          <a:p>
            <a:pPr marL="1085850" lvl="2" indent="-171450" algn="l" rtl="0">
              <a:lnSpc>
                <a:spcPct val="100000"/>
              </a:lnSpc>
              <a:spcBef>
                <a:spcPts val="0"/>
              </a:spcBef>
              <a:spcAft>
                <a:spcPts val="0"/>
              </a:spcAft>
              <a:buClr>
                <a:schemeClr val="dk1"/>
              </a:buClr>
              <a:buSzPts val="1200"/>
              <a:buFont typeface="Noto Sans Symbols"/>
              <a:buChar char="✔"/>
            </a:pPr>
            <a:r>
              <a:rPr lang="es-ES" b="0"/>
              <a:t>Regresión : En este caso, al conjunto de datos se le agrupa por características similares, pero no hay una clase o label determinante como en el caso anterior. Un ejemplo de aprendizaje no supervisado sería por ejemplo, la predicción del clima.</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a:t>No supervisados: Se basan en agrupamiento por características similares, como lo son por ejemplo los sistemas de recomendación: Netflix, Youtube y Spotify.</a:t>
            </a:r>
            <a:endParaRPr/>
          </a:p>
          <a:p>
            <a:pPr marL="628650" lvl="1" indent="-171450" algn="l" rtl="0">
              <a:lnSpc>
                <a:spcPct val="100000"/>
              </a:lnSpc>
              <a:spcBef>
                <a:spcPts val="0"/>
              </a:spcBef>
              <a:spcAft>
                <a:spcPts val="0"/>
              </a:spcAft>
              <a:buClr>
                <a:schemeClr val="dk1"/>
              </a:buClr>
              <a:buSzPts val="1200"/>
              <a:buFont typeface="Noto Sans Symbols"/>
              <a:buChar char="✔"/>
            </a:pPr>
            <a:r>
              <a:rPr lang="es-ES" b="0"/>
              <a:t>El tercero y último, por refuerzo, se basa en el uso de la psicología </a:t>
            </a:r>
            <a:r>
              <a:rPr lang="es-ES"/>
              <a:t>conductista</a:t>
            </a:r>
            <a:r>
              <a:rPr lang="es-ES" b="0"/>
              <a:t>, y tiene que ver con qué acciones debe ejecutar o realizar un agente para maximizar alguna recompensa. El modelo se va entrenando reiteradas veces, y se va premiando y ajustando a lo que queremos que logre con su propio aprendizaje. La misión es </a:t>
            </a:r>
            <a:r>
              <a:rPr lang="es-ES"/>
              <a:t>programar agentes mediante premio y castigo, sin necesidad de especificar cómo realizar la tarea</a:t>
            </a:r>
            <a:r>
              <a:rPr lang="es-ES" b="0"/>
              <a:t>. Los ejemplos más característicos, son IBM Watson, campeón del juego Jeopardy en el 2011. Atari 2600 que aprendió a jugar 46 videojuegos y superó a 29 humanos.</a:t>
            </a:r>
            <a:endParaRPr/>
          </a:p>
          <a:p>
            <a:pPr marL="171450" lvl="0" indent="-171450" algn="l" rtl="0">
              <a:lnSpc>
                <a:spcPct val="100000"/>
              </a:lnSpc>
              <a:spcBef>
                <a:spcPts val="0"/>
              </a:spcBef>
              <a:spcAft>
                <a:spcPts val="0"/>
              </a:spcAft>
              <a:buClr>
                <a:schemeClr val="dk1"/>
              </a:buClr>
              <a:buSzPts val="1200"/>
              <a:buFont typeface="Noto Sans Symbols"/>
              <a:buChar char="✔"/>
            </a:pPr>
            <a:r>
              <a:rPr lang="es-ES" b="0"/>
              <a:t>Básicamente un modelo de Machine Learning consiste en una abstracción de la realidad. Que permite a través del uso de un modelo matemático que el algoritmo aprenda y pueda tomar decisiones basados en un conjunto de datos de entrenamiento.</a:t>
            </a:r>
            <a:endParaRPr b="0"/>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285" name="Google Shape;285;p3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3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Dependiendo del problema que se plantee, también tenemos tres tipos de analítica que se puede abordar:</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Analítica descriptiva: que busca explicar qué ha pasado a lo largo de los años con el comportamiento de un dataset. Este tipo de análisis busca responder a la pregunta ¿Qué pasa?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Analítica Predictiva: Se basa en analizar qué ocurrirá o qué podría ocurrir basándose en la evolución que tiene nuestra organización. En general busca responder a la pregunta ¿Qué pasará? En base a lo que ya ha pasado anteriormente y a la experiencia.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Analítica Prescriptiva: Busca que encontremos la respuesta a ¿Qué solución conviene para que suceda esto?. Básicamente le dice a la organización qué debe hacer para lograr un determinado objetivo. </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293" name="Google Shape;293;p3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¿Cómo podríamos ir clasificando los datos? Una forma es a través de su naturaleza: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Por un lado tenemos los tipos de datos numéricos y categóricos.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 su vez, los Numéricos pueden clasificarse en Continuo y discreto.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Los Cualitativos pueden ser categóricos o binarios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Algunos ejemplos para contextualizar:</a:t>
            </a:r>
            <a:endParaRPr/>
          </a:p>
          <a:p>
            <a:pPr marL="628650" lvl="1" indent="-171450" algn="l" rtl="0">
              <a:lnSpc>
                <a:spcPct val="100000"/>
              </a:lnSpc>
              <a:spcBef>
                <a:spcPts val="0"/>
              </a:spcBef>
              <a:spcAft>
                <a:spcPts val="0"/>
              </a:spcAft>
              <a:buClr>
                <a:schemeClr val="dk1"/>
              </a:buClr>
              <a:buSzPts val="1200"/>
              <a:buFont typeface="Noto Sans Symbols"/>
              <a:buChar char="✔"/>
            </a:pPr>
            <a:r>
              <a:rPr lang="es-ES"/>
              <a:t>Cuantitativo:</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Continuo: Números decimales, como la estatura, el peso, distancias, calificaciones. Ej: 4.5, 5.1, 6.0, 9.0</a:t>
            </a:r>
            <a:endParaRPr/>
          </a:p>
          <a:p>
            <a:pPr marL="1085850" marR="0" lvl="2" indent="-171450" algn="l" rtl="0">
              <a:lnSpc>
                <a:spcPct val="100000"/>
              </a:lnSpc>
              <a:spcBef>
                <a:spcPts val="0"/>
              </a:spcBef>
              <a:spcAft>
                <a:spcPts val="0"/>
              </a:spcAft>
              <a:buClr>
                <a:schemeClr val="dk1"/>
              </a:buClr>
              <a:buSzPts val="1200"/>
              <a:buFont typeface="Noto Sans Symbols"/>
              <a:buChar char="✔"/>
            </a:pPr>
            <a:r>
              <a:rPr lang="es-ES"/>
              <a:t>Discreto: Números enteros cerrados, como la edad, cantidad de hermanos, cantidad de estudiantes, cantidad de personas. Ej: 1, 2, 3, 4, 5</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628650" lvl="1" indent="-171450" algn="l" rtl="0">
              <a:lnSpc>
                <a:spcPct val="100000"/>
              </a:lnSpc>
              <a:spcBef>
                <a:spcPts val="0"/>
              </a:spcBef>
              <a:spcAft>
                <a:spcPts val="0"/>
              </a:spcAft>
              <a:buClr>
                <a:schemeClr val="dk1"/>
              </a:buClr>
              <a:buSzPts val="1200"/>
              <a:buFont typeface="Noto Sans Symbols"/>
              <a:buChar char="✔"/>
            </a:pPr>
            <a:r>
              <a:rPr lang="es-ES"/>
              <a:t>Cualitativo: </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Categórico: Existen dos o más categorías o valores que puede tomar el valor, pero acotado. Ej: Asiático, Americano, Latino, Europeo</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Binario o Dicotómico: Cuando las categorías corresponden a dos categorías. Ej: Hombre, Mujer </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628650" lvl="1" indent="-171450" algn="l" rtl="0">
              <a:lnSpc>
                <a:spcPct val="100000"/>
              </a:lnSpc>
              <a:spcBef>
                <a:spcPts val="0"/>
              </a:spcBef>
              <a:spcAft>
                <a:spcPts val="0"/>
              </a:spcAft>
              <a:buClr>
                <a:schemeClr val="dk1"/>
              </a:buClr>
              <a:buSzPts val="1200"/>
              <a:buFont typeface="Noto Sans Symbols"/>
              <a:buChar char="✔"/>
            </a:pPr>
            <a:r>
              <a:rPr lang="es-ES"/>
              <a:t>A su vez, estos se podrían clasificar en Nominales, que no tienen un orden significativo, u ordinales, que dependiendo del contexto sí poseen un orden.</a:t>
            </a:r>
            <a:endParaRPr/>
          </a:p>
          <a:p>
            <a:pPr marL="0" lvl="0" indent="0" algn="l" rtl="0">
              <a:lnSpc>
                <a:spcPct val="100000"/>
              </a:lnSpc>
              <a:spcBef>
                <a:spcPts val="0"/>
              </a:spcBef>
              <a:spcAft>
                <a:spcPts val="0"/>
              </a:spcAft>
              <a:buSzPts val="1400"/>
              <a:buNone/>
            </a:pPr>
            <a:endParaRPr/>
          </a:p>
        </p:txBody>
      </p:sp>
      <p:sp>
        <p:nvSpPr>
          <p:cNvPr id="300" name="Google Shape;300;p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Los datos no solo se pueden clasificar de acuerdo a su naturaleza como acabamos de ver en la slide anterior, también pueden clasificarse según el contexto, según la fuente de donde provenga, si es estructurado o no estructurado, si es de sensor, transaccional, estadístico, cultural, de transporte, financiero, etc.</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Conocer de donde proviene el dato, la estructura que tiene, como se compone y darle sentido con el negocio, nos ayudará a realizar más ad hoc los análisis exploratorios y la generación de modelos en las siguientes fases de un modelo de Machine Learning.</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310" name="Google Shape;310;p3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3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Todas las metodologías basadas en datos, nacen a partir del conocido proceso KDD.</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Este proceso, Knowledge Discovery in Databases, busca secuencial y metodológicamente identificar patrones en un conjunto de datos en bruto, para generar conocimiento.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dificultad de los procesos hoy en día, radica en saber determinar qué herramienta es mejor, para qué tipo de problema y cuando.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El primer paso del proceso consiste en tener la data, y a través de un target analizar si requerimos de más datos o si es necesario descartar aquellos que se escapen de los alcances determinados.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hacer un preproceso que permita la transformación y limpieza de los registros, dependiendo del tipo de problema planteado.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Transformar la data para poder realizar algunas visualizaciones que nos permitan hacer algunos análisis a priori y a su vez aplicar modelos matemáticos o algoritmos a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Descubrir patrones a través de un proceso de Data Mining que permiten hacer proyecciones, predicciones y prescripciones.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Dar una interpretación y una evaluación a los modelos y a los patrones generados, con el fin de extraer conocimiento relevante que permita tomar mejores decisiones.</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320" name="Google Shape;320;p3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4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Uno de los derivados del proceso KDD, es la metodología CRISP-DM, concebida en 1996 y puesta en marcha en el año 1997.</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Proviene del inglés Cross Industry Standard Process for Data Mining.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Las diferencias que tiene respecto al proceso KDD radican en que inicialmente acá se tiene el Business understanding y el Data understanding, que nos permite darle un contexto a los datos basados en el negocio.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tenemos el preprocessing de KDD que acá se traduce en Data Preparation, y tiene una estructura cíclica con el modelamiento.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se evalúa el resultado del modelado, y se decide si hay que volver a replantear elementos del negocio y del proyecto o bien si se pasa a la fase de Deployment.</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329" name="Google Shape;329;p4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4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Todo lo que acabamos de comentar se desglosa a mayor nivel de detalle en esta ilustración. Ya que cada fase tiene a su vez sus subtareas.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Business Understanding: Se debe determinar el objetivo del negocio, evaluar la situación actual de la empresa y a partir de eso, definir los objetivos del proyecto de datos y generar un plan para el proyecto.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Data Understanding: Se obtiene la data inicial, se describen y exploran los datos, y se verifica la calidad de estos.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Data Preparation: Se selecciona la data que se usará, se limpia, se transforma, se integra y se genera un formato de dataset que nos permita modelar la solución.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Modeling: Se seleccionan las técnicas adecuadas para modelar la solución, pruebas de diseño, se construyen los modelos y se evalúan.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Evaluation: Se miden y evalúan los resultados, se revisan los procesos y determinan los pasos a seguir.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Deployment: Se planifica el paso a producción, se planifica el monitoreo y los mantenimientos. Se producen los reportes finales y se revisa el proyecto.</a:t>
            </a:r>
            <a:endParaRPr/>
          </a:p>
          <a:p>
            <a:pPr marL="0" lvl="0" indent="0" algn="l" rtl="0">
              <a:lnSpc>
                <a:spcPct val="100000"/>
              </a:lnSpc>
              <a:spcBef>
                <a:spcPts val="0"/>
              </a:spcBef>
              <a:spcAft>
                <a:spcPts val="0"/>
              </a:spcAft>
              <a:buSzPts val="1400"/>
              <a:buNone/>
            </a:pPr>
            <a:endParaRPr/>
          </a:p>
        </p:txBody>
      </p:sp>
      <p:sp>
        <p:nvSpPr>
          <p:cNvPr id="338" name="Google Shape;338;p4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4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Las metodologías y procesos para los proyectos de datos han ido evolucionando en el tiempo, basado en las necesidades de la industria.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Hay unas metodologías más usadas que otras, como lo son por ejemplo SEMMA, 6-sigma, ASUM-DM de IBM, TDSP de Microsoft, entre otras.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Las centrales son el proceso KDD de Piatetsky-Shapiro y Crisp-DM de Champan.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¿Eventualmente pueden seguir evolucionando?, si, las necesidades pueden ir cambiando en el tiempo y los problemas en industrias son muy diversos.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347" name="Google Shape;347;p4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Elegir una industria en la que trabajen o bien alguna que les llame la atención.</a:t>
            </a:r>
            <a:endParaRPr/>
          </a:p>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Seleccionar una de las metodologías más comunes, y hacer una propuesta de proyecto pensando en la hipótesis planteada.</a:t>
            </a:r>
            <a:endParaRPr/>
          </a:p>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Al final, exponer brevemente en no más de 10 minutos la propuesta de proyecto planteada. Pueden apoyarse de material visual como una ppt.</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t>Descripción de la actividad (inicio-desarrollo-cierre): </a:t>
            </a:r>
            <a:endParaRPr b="1" u="sng"/>
          </a:p>
          <a:p>
            <a:pPr marL="457200" lvl="0" indent="0" algn="l" rtl="0">
              <a:lnSpc>
                <a:spcPct val="100000"/>
              </a:lnSpc>
              <a:spcBef>
                <a:spcPts val="0"/>
              </a:spcBef>
              <a:spcAft>
                <a:spcPts val="0"/>
              </a:spcAft>
              <a:buSzPts val="1400"/>
              <a:buNone/>
            </a:pPr>
            <a:endParaRPr b="1" u="sng"/>
          </a:p>
          <a:p>
            <a:pPr marL="0" lvl="0" indent="0" algn="l" rtl="0">
              <a:lnSpc>
                <a:spcPct val="100000"/>
              </a:lnSpc>
              <a:spcBef>
                <a:spcPts val="0"/>
              </a:spcBef>
              <a:spcAft>
                <a:spcPts val="0"/>
              </a:spcAft>
              <a:buClr>
                <a:schemeClr val="dk1"/>
              </a:buClr>
              <a:buSzPts val="1200"/>
              <a:buFont typeface="Noto Sans Symbols"/>
              <a:buNone/>
            </a:pPr>
            <a:r>
              <a:rPr lang="es-ES" b="0" u="none"/>
              <a:t>La estrategia metodológica es trabajo en equipo para simulación de un escenario real en un proyecto de Machine Learning. </a:t>
            </a:r>
            <a:endParaRPr b="0" u="none"/>
          </a:p>
          <a:p>
            <a:pPr marL="0" lvl="0" indent="0" algn="l" rtl="0">
              <a:lnSpc>
                <a:spcPct val="100000"/>
              </a:lnSpc>
              <a:spcBef>
                <a:spcPts val="0"/>
              </a:spcBef>
              <a:spcAft>
                <a:spcPts val="0"/>
              </a:spcAft>
              <a:buClr>
                <a:schemeClr val="dk1"/>
              </a:buClr>
              <a:buSzPts val="1200"/>
              <a:buFont typeface="Noto Sans Symbols"/>
              <a:buNone/>
            </a:pPr>
            <a:r>
              <a:rPr lang="es-ES" b="1" u="sng"/>
              <a:t>Inicio: </a:t>
            </a:r>
            <a:r>
              <a:rPr lang="es-ES" sz="1200" b="0" i="0" u="none" strike="noStrike" cap="none">
                <a:solidFill>
                  <a:schemeClr val="dk1"/>
                </a:solidFill>
                <a:latin typeface="Calibri"/>
                <a:ea typeface="Calibri"/>
                <a:cs typeface="Calibri"/>
                <a:sym typeface="Calibri"/>
              </a:rPr>
              <a:t>Los estudiantes pueden trabajar en grupos de 2 a 3 personas durante 60 minutos, deben identificar un problema ante la toma de decisiones y plantear 5 preguntas que se podrían llegar a responder poniéndose en el supuesto de que construiremos un modelo de Machine Learning.</a:t>
            </a:r>
            <a:endParaRPr/>
          </a:p>
          <a:p>
            <a:pPr marL="0" lvl="0" indent="0" algn="l" rtl="0">
              <a:lnSpc>
                <a:spcPct val="100000"/>
              </a:lnSpc>
              <a:spcBef>
                <a:spcPts val="0"/>
              </a:spcBef>
              <a:spcAft>
                <a:spcPts val="0"/>
              </a:spcAft>
              <a:buClr>
                <a:schemeClr val="dk1"/>
              </a:buClr>
              <a:buSzPts val="1200"/>
              <a:buFont typeface="Noto Sans Symbols"/>
              <a:buNone/>
            </a:pPr>
            <a:r>
              <a:rPr lang="es-ES" b="1" u="sng"/>
              <a:t>Desarrollo: </a:t>
            </a:r>
            <a:r>
              <a:rPr lang="es-ES" b="0" u="none"/>
              <a:t>Los estudiantes deben presentar la industria elegida en una exposición de 10 minutos máximo, comentar qué datos se podrían utilizar para el análisis estadístico, identificar tipo de aprendizaje que se </a:t>
            </a:r>
            <a:r>
              <a:rPr lang="es-ES"/>
              <a:t>utilizará</a:t>
            </a:r>
            <a:r>
              <a:rPr lang="es-ES" b="0" u="none"/>
              <a:t>, proponer preguntas que se podrían responder eventualmente al construir el modelo e indicar en </a:t>
            </a:r>
            <a:r>
              <a:rPr lang="es-ES"/>
              <a:t>qué</a:t>
            </a:r>
            <a:r>
              <a:rPr lang="es-ES" b="0" u="none"/>
              <a:t> consistiría cada etapa.</a:t>
            </a:r>
            <a:endParaRPr/>
          </a:p>
          <a:p>
            <a:pPr marL="0" lvl="0" indent="0" algn="l" rtl="0">
              <a:lnSpc>
                <a:spcPct val="100000"/>
              </a:lnSpc>
              <a:spcBef>
                <a:spcPts val="0"/>
              </a:spcBef>
              <a:spcAft>
                <a:spcPts val="0"/>
              </a:spcAft>
              <a:buClr>
                <a:schemeClr val="dk1"/>
              </a:buClr>
              <a:buSzPts val="1200"/>
              <a:buFont typeface="Noto Sans Symbols"/>
              <a:buNone/>
            </a:pPr>
            <a:r>
              <a:rPr lang="es-ES" b="1" u="sng"/>
              <a:t>Cierre:</a:t>
            </a:r>
            <a:r>
              <a:rPr lang="es-ES" b="1" u="none"/>
              <a:t> </a:t>
            </a:r>
            <a:r>
              <a:rPr lang="es-ES" b="0" u="none"/>
              <a:t>Reforzar la importancia de plantearse el problema e hipótesis, no incentivar el hacer modelos solo por el hecho de tener datos. Reforzar el uso de una metodología adecuada y recalcar la importancia de conocer el negocio con el que se está trabajando.</a:t>
            </a:r>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356" name="Google Shape;356;p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9aaad82c4_0_1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99aaad82c4_0_16: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Dar bienvenida al grupo curso.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Presentarse, compartir sobre su experiencia personal y/o profesional del curso que imparte.</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 necesario reconocer el cómo influye y cómo ha afectado el uso de herramientas de Machine Learning en la industria.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Como el buen aprovechamiento de los datos ha mejorado la rentabilidad a través de la toma de decisiones de las empresas, sin importar el área, el departamento ni la gerencia, ya que la transversalidad característica de esta ciencia, la hace adaptable a cualquier escenario del cual poseemos datos.</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104" name="Google Shape;104;g99aaad82c4_0_16: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1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1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Rúbrica de autoevaluación para Sesión 2:</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(100%)</a:t>
            </a:r>
            <a:r>
              <a:rPr lang="es-ES" sz="1200" b="0" i="0" u="none" strike="noStrike">
                <a:solidFill>
                  <a:srgbClr val="000000"/>
                </a:solidFill>
                <a:latin typeface="Arial"/>
                <a:ea typeface="Arial"/>
                <a:cs typeface="Arial"/>
                <a:sym typeface="Arial"/>
              </a:rPr>
              <a:t> Presentó una propuesta de proyecto de datos basada en sus intereses personales o laborales considerando uso de las metodologías de datos de acuerdo a las fases que esta presenta.</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Propone un proyecto de datos basado en un contexto de laboral o de interés, considerando algunas de las etapas de una metodología de datos.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Propone un proyecto de datos sin considerar una metodología para datos, sino basándose en una metodología tradicional o híbrida orientada a datos.</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a:t>
            </a:r>
            <a:r>
              <a:rPr lang="es-ES" sz="1200" b="0" i="0" u="none" strike="noStrike">
                <a:solidFill>
                  <a:srgbClr val="000000"/>
                </a:solidFill>
                <a:latin typeface="Arial"/>
                <a:ea typeface="Arial"/>
                <a:cs typeface="Arial"/>
                <a:sym typeface="Arial"/>
              </a:rPr>
              <a:t>No propone un proyecto orientado a datos.</a:t>
            </a:r>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363" name="Google Shape;363;p11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Preguntar a los estudiantes cuáles son los puntos más relevantes revisados hasta el momento. </a:t>
            </a:r>
            <a:endParaRPr/>
          </a:p>
          <a:p>
            <a:pPr marL="0" marR="0" lvl="0" indent="0" algn="l" rtl="0">
              <a:lnSpc>
                <a:spcPct val="100000"/>
              </a:lnSpc>
              <a:spcBef>
                <a:spcPts val="0"/>
              </a:spcBef>
              <a:spcAft>
                <a:spcPts val="0"/>
              </a:spcAft>
              <a:buClr>
                <a:schemeClr val="dk1"/>
              </a:buClr>
              <a:buSzPts val="1200"/>
              <a:buFont typeface="Calibri"/>
              <a:buNone/>
            </a:pPr>
            <a:r>
              <a:rPr lang="es-ES"/>
              <a:t>Sería ideal generar una lluvia de ideas con los términos y conceptos más relevantes revisados hasta el momento.</a:t>
            </a:r>
            <a:endParaRPr/>
          </a:p>
          <a:p>
            <a:pPr marL="0" marR="0" lvl="0" indent="0" algn="l" rtl="0">
              <a:lnSpc>
                <a:spcPct val="100000"/>
              </a:lnSpc>
              <a:spcBef>
                <a:spcPts val="0"/>
              </a:spcBef>
              <a:spcAft>
                <a:spcPts val="0"/>
              </a:spcAft>
              <a:buClr>
                <a:schemeClr val="dk1"/>
              </a:buClr>
              <a:buSzPts val="1200"/>
              <a:buFont typeface="Calibri"/>
              <a:buNone/>
            </a:pPr>
            <a:r>
              <a:rPr lang="es-ES"/>
              <a:t>Recuerde que tanto 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371" name="Google Shape;371;p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43: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 A continuación se revisarán, los principales conceptos de Análisis Exploratorio de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Ramas del Machine Learning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Planteamiento de un proyecto de Análisis de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Gráficas en análisis exploratorio</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378" name="Google Shape;378;p43: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4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Establezca una serie de preguntas que permitan realizar un diagnóstico de conocimientos previos que tiene cada participante.</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Iniciar con una lluvia de ideas lo revisado anteriormente para luego continuar con los aspectos relevantes del Machine Learning. Comenzar con lo que es un análisis exploratorio y explicar las gráficas principales al estudiante con ayuda del colaboratory.</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100" b="0" i="0" u="none" strike="noStrike" cap="none">
                <a:solidFill>
                  <a:schemeClr val="dk1"/>
                </a:solidFill>
                <a:latin typeface="Arial"/>
                <a:ea typeface="Arial"/>
                <a:cs typeface="Arial"/>
                <a:sym typeface="Arial"/>
              </a:rPr>
              <a:t>Luego deben generar un análisis exploratorio del dataset Titanic considerando todos los elementos revisados hasta el momento en el curso. </a:t>
            </a:r>
            <a:endParaRPr sz="1100" u="none" strike="noStrike" cap="none"/>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388" name="Google Shape;388;p4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4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Invite a los participantes a responder las preguntas, para abrir el diálogo. Consulte que opinan y que piensan.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 pueden que den algún caso de la vida real, en donde los datos pueden estar erróneos.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Algunos casos para complementar:</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Duración de un partido de fútbol suspendido.</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Un sensor que toma una muestra errónea.</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Un registro mal ingresado.</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Un falso positivo.</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Un carácter sobrante.</a:t>
            </a:r>
            <a:endParaRPr/>
          </a:p>
          <a:p>
            <a:pPr marL="914400" lvl="2" indent="0" algn="l" rtl="0">
              <a:lnSpc>
                <a:spcPct val="100000"/>
              </a:lnSpc>
              <a:spcBef>
                <a:spcPts val="0"/>
              </a:spcBef>
              <a:spcAft>
                <a:spcPts val="0"/>
              </a:spcAft>
              <a:buClr>
                <a:schemeClr val="dk1"/>
              </a:buClr>
              <a:buSzPts val="1200"/>
              <a:buFont typeface="Noto Sans Symbols"/>
              <a:buNone/>
            </a:pPr>
            <a:r>
              <a:rPr lang="es-ES"/>
              <a:t> </a:t>
            </a:r>
            <a:endParaRPr/>
          </a:p>
        </p:txBody>
      </p:sp>
      <p:sp>
        <p:nvSpPr>
          <p:cNvPr id="395" name="Google Shape;395;p4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4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4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Invite a cada participante responder las preguntas, para abrir el diálogo.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El Machine Learning y Data Science, es definitivamente un mundo.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Tal como se ve en la imagen, alguno de los aspectos que tenemos que considerar al momento de embarcarnos en esta aventura son los que veremos a continuación: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conceptos clave: Acá tenemos palabras como algoritmos de aprendizaje, modelos predictivos, modelos de clasificación, aprendizaje supervisado y no supervisado, etc.</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Algoritmos, tales como regresión lineal, logística, k-means, árboles de decisión, KNN, y también conceptos como reducción de dimensionalidad y kernel.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Conceptos como entrenamiento, set de entrenamiento, ejemplo de entrenamiento, convergencia, normalización, etc.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También otros que se verán a lo largo del curso como regresión, clasificación, ensamblado, hiperparámetro, evaluación de modelos, etc.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El foco de esta sesión radica en la exploración de datos, que corresponde a una de las etapas del proceso KDD donde preparamos la data antes de poder construir modelos.</a:t>
            </a:r>
            <a:endParaRPr/>
          </a:p>
        </p:txBody>
      </p:sp>
      <p:sp>
        <p:nvSpPr>
          <p:cNvPr id="402" name="Google Shape;402;p4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4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qué consiste el Análisis Exploratorio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 una de las tareas que se recomienda realizar a las fuentes de datos, donde iremos haciendo descubrimientos del comportamiento de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generando preguntas respecto de los datos, para definir ciertas premisas que nos van a ayudar a mejorar y a refinar los modelos.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pueden buscar respuestas visualizando, transformando y modelando datos.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puede aprender de los datos, y podemos refinar preguntas.</a:t>
            </a:r>
            <a:endParaRPr/>
          </a:p>
          <a:p>
            <a:pPr marL="0" lvl="0" indent="0" algn="l" rtl="0">
              <a:lnSpc>
                <a:spcPct val="100000"/>
              </a:lnSpc>
              <a:spcBef>
                <a:spcPts val="0"/>
              </a:spcBef>
              <a:spcAft>
                <a:spcPts val="0"/>
              </a:spcAft>
              <a:buSzPts val="1400"/>
              <a:buNone/>
            </a:pPr>
            <a:endParaRPr/>
          </a:p>
        </p:txBody>
      </p:sp>
      <p:sp>
        <p:nvSpPr>
          <p:cNvPr id="411" name="Google Shape;411;p4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4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Teniendo un dataset en donde se registran los montos de propina que dan los comensales, con respecto al total de la cuenta, y con respecto a si el mesero era hombre o mujer.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¿Qué se podría inferir de la siguiente gráfica?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podemos ver que tienen una correlación lineal la propina vs el total de la cuenta. Mientras más alta la cuenta, tiende a ser mayor el monto de la propina.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Hay un predominio de atenciones realizadas por meseros hombres. Quizás el restaurante trabaja en un horario donde es más factible que trabaje un hombre que una mujer.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Hay puntos que se alejan un poco del centro de masa, denominados outliers que explican un comportamiento anómalo dentro de la correlación. </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A partir de lo anterior podríamos plantearnos preguntas más refinadas respecto de los datos que nos podrían ayudar a tomar mejores decisiones como negocio. </a:t>
            </a:r>
            <a:endParaRPr/>
          </a:p>
          <a:p>
            <a:pPr marL="0" lvl="0" indent="0" algn="l" rtl="0">
              <a:lnSpc>
                <a:spcPct val="100000"/>
              </a:lnSpc>
              <a:spcBef>
                <a:spcPts val="0"/>
              </a:spcBef>
              <a:spcAft>
                <a:spcPts val="0"/>
              </a:spcAft>
              <a:buSzPts val="1400"/>
              <a:buNone/>
            </a:pPr>
            <a:endParaRPr/>
          </a:p>
        </p:txBody>
      </p:sp>
      <p:sp>
        <p:nvSpPr>
          <p:cNvPr id="418" name="Google Shape;418;p4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4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4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La estadística descriptiva por sí sola no siempre es suficiente para explicar el comportamiento de los datos. Muchas veces (si es que no todas las veces) es requerido un análisis apoyado con más recurso visual. Tiende a suceder que en la industria los gerentes o usuarios finales, tienden a entender todo mucho más claro con una imagen o un gráfico, que una tabla de datos.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¿Recuerdas Iris? ¿Qué podemos inferir del siguiente histograma?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predomina por sobre las demás muestras, aquellas donde el largo del pétalo es de 5.0 cm. De este tipo tenemos 25 registros con este largo de pétalo.</a:t>
            </a:r>
            <a:endParaRPr/>
          </a:p>
          <a:p>
            <a:pPr marL="628650" lvl="1" indent="-171450" algn="l" rtl="0">
              <a:lnSpc>
                <a:spcPct val="100000"/>
              </a:lnSpc>
              <a:spcBef>
                <a:spcPts val="0"/>
              </a:spcBef>
              <a:spcAft>
                <a:spcPts val="0"/>
              </a:spcAft>
              <a:buClr>
                <a:schemeClr val="dk1"/>
              </a:buClr>
              <a:buSzPts val="1200"/>
              <a:buFont typeface="Noto Sans Symbols"/>
              <a:buChar char="✔"/>
            </a:pPr>
            <a:r>
              <a:rPr lang="es-ES"/>
              <a:t>No tenemos ningún registro que contenga un pétalo igual o más largo que 8.0 cm, ni menor que 4 cm.</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El largo del pétalo que posee menor cantidad de registros son los de 7.5 cm. </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A partir de lo anterior podríamos combinar con otro tipo de gráfico, añadir una variable más, u otra alternativa para plantearnos preguntas más refinadas respecto de los datos que nos podrían ayudar a tomar mejores decisiones como negocio. </a:t>
            </a:r>
            <a:endParaRPr/>
          </a:p>
          <a:p>
            <a:pPr marL="0" lvl="0" indent="0" algn="l" rtl="0">
              <a:lnSpc>
                <a:spcPct val="100000"/>
              </a:lnSpc>
              <a:spcBef>
                <a:spcPts val="0"/>
              </a:spcBef>
              <a:spcAft>
                <a:spcPts val="0"/>
              </a:spcAft>
              <a:buSzPts val="1400"/>
              <a:buNone/>
            </a:pPr>
            <a:endParaRPr/>
          </a:p>
        </p:txBody>
      </p:sp>
      <p:sp>
        <p:nvSpPr>
          <p:cNvPr id="427" name="Google Shape;427;p4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5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5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Ahora tenemos un histograma con más variables: Densidad, el largo del sépalo y la especie.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¿Qué podemos inferir del siguiente histograma?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las tres especies tienen una distribución casi normal dentro de la muestra.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Aquellas especies que tienen el sépalo más largo corresponden a Virginica. Mientras que las que tienen el sépalo más corto corresponden a Setosa.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El rango de las Versicolor en el largo del sépalo, va entre 5 cm y 7 cm.</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A partir de lo anterior podríamos también inferir más cosas y combinar con el gráfico anterior para generar hipótesis y sacar conclusiones más robustas.</a:t>
            </a:r>
            <a:endParaRPr/>
          </a:p>
          <a:p>
            <a:pPr marL="0" lvl="0" indent="0" algn="l" rtl="0">
              <a:lnSpc>
                <a:spcPct val="100000"/>
              </a:lnSpc>
              <a:spcBef>
                <a:spcPts val="0"/>
              </a:spcBef>
              <a:spcAft>
                <a:spcPts val="0"/>
              </a:spcAft>
              <a:buSzPts val="1400"/>
              <a:buNone/>
            </a:pPr>
            <a:endParaRPr/>
          </a:p>
        </p:txBody>
      </p:sp>
      <p:sp>
        <p:nvSpPr>
          <p:cNvPr id="436" name="Google Shape;436;p5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3: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la sesión se revisarán los conceptos claves de Machine Learning para contextualizar el modo de trabajo durante el curso.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utilizará lenguaje Python y R para la asignatura con sus respectivos IDE.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a:t>Se tienen clases teóricas y prácticas. </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Acá es importante indicar y recalcar la importancia de la estadística en la ciencia completa.</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Comprender qué es un dato y cuales son las restricciones que tienen, debido a las políticas de privacidad de los datos.</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Comprender y dar a entender que mezclando los datos, con diversas herramientas y técnicas, podemos descubrir patrones en el comportamiento de estos.</a:t>
            </a:r>
            <a:endParaRPr/>
          </a:p>
          <a:p>
            <a:pPr marL="17145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171450" lvl="0" indent="-95250" algn="l" rtl="0">
              <a:lnSpc>
                <a:spcPct val="100000"/>
              </a:lnSpc>
              <a:spcBef>
                <a:spcPts val="0"/>
              </a:spcBef>
              <a:spcAft>
                <a:spcPts val="0"/>
              </a:spcAft>
              <a:buClr>
                <a:schemeClr val="dk1"/>
              </a:buClr>
              <a:buSzPts val="1200"/>
              <a:buFont typeface="Noto Sans Symbols"/>
              <a:buNone/>
            </a:pPr>
            <a:r>
              <a:rPr lang="es-ES"/>
              <a:t>A continuación un pequeño recordatorio de elementos estadísticos que se utilizarán y aspectos relevantes del dato. </a:t>
            </a:r>
            <a:endParaRPr/>
          </a:p>
        </p:txBody>
      </p:sp>
      <p:sp>
        <p:nvSpPr>
          <p:cNvPr id="114" name="Google Shape;114;p23: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5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Este dataset corresponde a las propinas de un restaurante que comentamos la sesión anterior.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Ahora tenemos un gráfico de dispersión con las siguientes variables: Propina (tip), Total de la cuenta (total_Bill) y el tipo de mesa (smoker).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¿Qué podemos inferir del gráfico?</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predominan las mesas para no fumadores.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 tendencia indica que en las mesas tanto para fumadores como no fumadores, la propina aumenta.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mesas para fumadores tienen más dispersión en los valores de la propina respecto del total de la cuenta.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¿Se observa algo más?</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Una vez más a partir de lo anterior podríamos también inferir más cosas y combinar con el gráfico anterior para generar hipótesis y sacar conclusiones más robustas.</a:t>
            </a:r>
            <a:endParaRPr/>
          </a:p>
          <a:p>
            <a:pPr marL="0" lvl="0" indent="0" algn="l" rtl="0">
              <a:lnSpc>
                <a:spcPct val="100000"/>
              </a:lnSpc>
              <a:spcBef>
                <a:spcPts val="0"/>
              </a:spcBef>
              <a:spcAft>
                <a:spcPts val="0"/>
              </a:spcAft>
              <a:buSzPts val="1400"/>
              <a:buNone/>
            </a:pPr>
            <a:endParaRPr/>
          </a:p>
        </p:txBody>
      </p:sp>
      <p:sp>
        <p:nvSpPr>
          <p:cNvPr id="445" name="Google Shape;445;p5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5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5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Ahora tenemos dos diagramas de cajas.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¿Qué podemos inferir de los bloques?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hay más registros de meseros hombres que de mujeres en la muestra de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Los meseros hombres tienden a atender más las mesas de fumadores que las meseras mujeres.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Se presentan algunos datos outliers en los datos. (Recordar que los datos outliers son casos anómalos que se presentan en la muestra, en un gráfico de este tipo se pueden destacar los puntos más alejados de los bloques).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Con este tipo de gráfico, también se puede identificar el rango de los datos. Por ejemplo, las cuentas de las mesas atendidas por hombres en este restaurante no pasan los 30 usd, mientras que las de mujeres no llegan a los 25 usd, con excepción de algunos outliers que se podrían analizar a mayor detalle. </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A partir de lo anterior podríamos también inferir más cosas y combinar con el gráfico anterior para generar hipótesis y sacar conclusiones más robustas.</a:t>
            </a:r>
            <a:endParaRPr/>
          </a:p>
          <a:p>
            <a:pPr marL="0" lvl="0" indent="0" algn="l" rtl="0">
              <a:lnSpc>
                <a:spcPct val="100000"/>
              </a:lnSpc>
              <a:spcBef>
                <a:spcPts val="0"/>
              </a:spcBef>
              <a:spcAft>
                <a:spcPts val="0"/>
              </a:spcAft>
              <a:buSzPts val="1400"/>
              <a:buNone/>
            </a:pPr>
            <a:endParaRPr/>
          </a:p>
        </p:txBody>
      </p:sp>
      <p:sp>
        <p:nvSpPr>
          <p:cNvPr id="454" name="Google Shape;454;p5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5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Ahora trabajaremos con el segundo dataset. Revisémoslo en Collaborative…</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Revisar con el estudiante el paso a paso de la ejecución de cada bloque de código, indicar los parámetros de cada función y cada método.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Invitar al estudiante a que vaya modificando código, que haga pruebas sobre el código entregado y que proponga nuevas gráficas. </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Rúbrica de autoevaluación para Sesión 3:</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Pudo ejecutar todos los cuadros de códigos sin problema, añadiendo las observaciones correctas en cada cuadro de texto y ejecuta visualizaciones y estadísticos de dataset titanic.</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Ejecutó todos los cuadros de códigos que están en el Jupyter notebook, añadiendo casi todas las observaciones necesarias en cuadros de texto y algunos estadísticos con visualizaciones de titanic.</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Ejecutó solo algunos comandos del jupyter notebook y no completó ningún cuadro de comentarios respecto a las diferentes ejecuciones, pero calculó algunos estadísticos de titanic sin visualizaciones.</a:t>
            </a:r>
            <a:r>
              <a:rPr lang="es-ES"/>
              <a:t>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a:t>
            </a:r>
            <a:r>
              <a:rPr lang="es-ES" sz="1200" b="0" i="0" u="none" strike="noStrike">
                <a:solidFill>
                  <a:srgbClr val="000000"/>
                </a:solidFill>
                <a:latin typeface="Arial"/>
                <a:ea typeface="Arial"/>
                <a:cs typeface="Arial"/>
                <a:sym typeface="Arial"/>
              </a:rPr>
              <a:t>No ejecutó ningún comando del jupyter notebook ni añadió cuadros con comentarios sobre las diferentes ejecuciones, tampoco hizo descubrimientos de titanic.</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465" name="Google Shape;465;p5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5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highlight>
                  <a:srgbClr val="FFFFFF"/>
                </a:highlight>
                <a:latin typeface="Calibri"/>
                <a:ea typeface="Calibri"/>
                <a:cs typeface="Calibri"/>
                <a:sym typeface="Calibri"/>
              </a:rPr>
              <a:t>La experiencia de aprendizaje consiste en hacer uso de la librería seaborn y pandas con el objetivo de hacer un análisis exploratorio de datos.</a:t>
            </a:r>
            <a:endParaRPr>
              <a:highlight>
                <a:srgbClr val="FFFFFF"/>
              </a:highlight>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highlight>
                <a:srgbClr val="FFFFFF"/>
              </a:highlight>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highlight>
                  <a:srgbClr val="FFFFFF"/>
                </a:highlight>
              </a:rPr>
              <a:t>Descripción de la actividad (inicio-desarrollo-cierre): </a:t>
            </a:r>
            <a:endParaRPr b="1" u="sng">
              <a:highlight>
                <a:srgbClr val="FFFFFF"/>
              </a:highlight>
            </a:endParaRPr>
          </a:p>
          <a:p>
            <a:pPr marL="457200" lvl="0" indent="0" algn="l" rtl="0">
              <a:lnSpc>
                <a:spcPct val="100000"/>
              </a:lnSpc>
              <a:spcBef>
                <a:spcPts val="0"/>
              </a:spcBef>
              <a:spcAft>
                <a:spcPts val="0"/>
              </a:spcAft>
              <a:buSzPts val="1400"/>
              <a:buNone/>
            </a:pPr>
            <a:endParaRPr b="1" u="sng">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0" u="none">
                <a:highlight>
                  <a:srgbClr val="FFFFFF"/>
                </a:highlight>
              </a:rPr>
              <a:t>Los participantes serán guiados por el docente de manera individual para la elaboración del análisis exploratorio de datos, es muy importante recalcar que si bien la utilización de código es permitida, es muy relevante el análisis que se puede extraer de los datos,</a:t>
            </a:r>
            <a:endParaRPr b="0" u="none">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Inicio: </a:t>
            </a:r>
            <a:r>
              <a:rPr lang="es-ES" b="0" u="none">
                <a:highlight>
                  <a:srgbClr val="FFFFFF"/>
                </a:highlight>
              </a:rPr>
              <a:t>Recordar al estudiante </a:t>
            </a:r>
            <a:r>
              <a:rPr lang="es-ES">
                <a:highlight>
                  <a:srgbClr val="FFFFFF"/>
                </a:highlight>
              </a:rPr>
              <a:t>cómo</a:t>
            </a:r>
            <a:r>
              <a:rPr lang="es-ES" b="0" u="none">
                <a:highlight>
                  <a:srgbClr val="FFFFFF"/>
                </a:highlight>
              </a:rPr>
              <a:t> se realiza la carga del jupyter notebook dependiendo de si trabaja de manera local, o bien si desea hacer uso de las herramientas en la nube con Drive y Google </a:t>
            </a:r>
            <a:r>
              <a:rPr lang="es-ES">
                <a:highlight>
                  <a:srgbClr val="FFFFFF"/>
                </a:highlight>
              </a:rPr>
              <a:t>Collaborative</a:t>
            </a:r>
            <a:endParaRPr b="0" u="none">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Desarrollo: </a:t>
            </a:r>
            <a:r>
              <a:rPr lang="es-ES" b="0" u="none">
                <a:highlight>
                  <a:srgbClr val="FFFFFF"/>
                </a:highlight>
              </a:rPr>
              <a:t>. Ir ejecutando los bloques de código del dataset Tips, solicitar que el estudiante incorpore bloques de texto realizando análisis de los datos, bloques de código con métodos que desee incorporar para robustecer el análisis, entre otros elementos.</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Cierre:</a:t>
            </a:r>
            <a:r>
              <a:rPr lang="es-ES" b="1" u="none">
                <a:highlight>
                  <a:srgbClr val="FFFFFF"/>
                </a:highlight>
              </a:rPr>
              <a:t> </a:t>
            </a:r>
            <a:r>
              <a:rPr lang="es-ES" b="0" u="none">
                <a:highlight>
                  <a:srgbClr val="FFFFFF"/>
                </a:highlight>
              </a:rPr>
              <a:t>Hacer revisión de los métodos revisados, compartir descubrimientos sobre lo realizado y siempre dar énfasis a la capacidad de análisis orientada al negocio.</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b="0" u="none">
              <a:highlight>
                <a:srgbClr val="FFFFFF"/>
              </a:highlight>
            </a:endParaRPr>
          </a:p>
        </p:txBody>
      </p:sp>
      <p:sp>
        <p:nvSpPr>
          <p:cNvPr id="475" name="Google Shape;475;p5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5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Definitivamente una imagen vale más que mil palabras ¿no?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Entender el contexto de los datos y del negocio nos permitirá contar historia de cómo se comportan estos.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¿Qué tan útiles encontraron las bibliotecas de Python? ¿Sería igual de intuitivo si no existieran?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El determinar cómo se hará el manejo de datos perdidos (NaN) tiene todo un estudio por detrás, te invitamos a revisar material complementario sobre el manejo de nulls en data science. Algunas referencias: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https://pandas.pydata.org/pandas-docs/stable/user_guide/missing_data.html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https://pandas.pydata.org/pandas-docs/stable/reference/api/pandas.isna.html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https://pandas.pydata.org/pandas-docs/stable/reference/api/pandas.isnull.html</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https://inteligencia-analitica.com/identificar-datos-missing-python/ </a:t>
            </a:r>
            <a:endParaRPr/>
          </a:p>
          <a:p>
            <a:pPr marL="457200" lvl="1" indent="0" algn="l" rtl="0">
              <a:lnSpc>
                <a:spcPct val="100000"/>
              </a:lnSpc>
              <a:spcBef>
                <a:spcPts val="0"/>
              </a:spcBef>
              <a:spcAft>
                <a:spcPts val="0"/>
              </a:spcAft>
              <a:buClr>
                <a:schemeClr val="dk1"/>
              </a:buClr>
              <a:buSzPts val="1200"/>
              <a:buFont typeface="Noto Sans Symbols"/>
              <a:buNone/>
            </a:pP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482" name="Google Shape;482;p5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5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Recuerde que tanto 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Consultar si utilizaron otros tipos de gráficas dentro de lo realizado en las actividades hasta el momento.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cierre de lo que se ha descubierto respecto del dataset de Tips, de Iris y de Titanic sobretodo. En este último el estudiante ya trabajó de forma más autónoma.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Consultar y responder a las posibles dudas, dar espacio para preguntas adicionales y realizar las aclaraciones al grupo-curso.</a:t>
            </a:r>
            <a:endParaRPr/>
          </a:p>
        </p:txBody>
      </p:sp>
      <p:sp>
        <p:nvSpPr>
          <p:cNvPr id="489" name="Google Shape;489;p5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57: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 A continuación, pasaremos derecho a lo práctico.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Tenemos las herramientas básicas para comenzar con un análisis exploratorio de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que nos falten, pueden ser averiguadas de las siguientes fuentes: </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https://www.kaggle.com/datasets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https://scikit-learn.org/stable/</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https://pandas.pydata.org/pandas-docs/stable/index.html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Datasets que podemos obtener también de otras fuentes: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https://archive.ics.uci.edu/ml/datasets.php </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https://datos.gob.cl/dataset</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https://stat.ine.cl/?lang=es#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https://www.kaggle.com/datasets</a:t>
            </a:r>
            <a:endParaRPr/>
          </a:p>
        </p:txBody>
      </p:sp>
      <p:sp>
        <p:nvSpPr>
          <p:cNvPr id="496" name="Google Shape;496;p57: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5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Se comienza la clase haciendo una lluvia de idea sobre las cosas que se han revisado hasta el momento durante las últimas sesiones.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trabajará en esta sesión con el recurso predispuesto para la sesión 4, y se entregará el enunciado de la evaluación 1.</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evaluación está diseñada para ser resuelta de manera individual, poniendo énfasis en los cuadros de análisis más que en la reutilización de códigos.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Durante los primeros 60 minutos, se revisará el recurso práctico del análisis exploratorio de Titanic que se encuentra disponible en el link https://drive.google.com/file/d/1q6BK1q3HJHk38FFCljyQyyO70Zcox5YD/view?usp=sharing.</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Rúbrica de autoevaluación para Sesión 4:</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Pudo ejecutar todos los cuadros de códigos, entendiendo el contexto del problema.</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Ejecutó todos los cuadros de códigos que están en el Jupyter notebook con algunas dificultades mínimas.</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Ejecutó solo algunos comandos del jupyter notebook con varias complicaciones durante la sesión.</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a:t>
            </a:r>
            <a:r>
              <a:rPr lang="es-ES" sz="1200" b="0" i="0" u="none" strike="noStrike">
                <a:solidFill>
                  <a:srgbClr val="000000"/>
                </a:solidFill>
                <a:latin typeface="Arial"/>
                <a:ea typeface="Arial"/>
                <a:cs typeface="Arial"/>
                <a:sym typeface="Arial"/>
              </a:rPr>
              <a:t>No ejecutó ningún comando del jupyter notebook.</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La restante hora y media será para plantear el enunciado de la Evaluación 1 ubicada en https://drive.google.com/file/d/1bAxXvpeKWDhkFck-oq7ZaRtFi69uLHvR/view?usp=sharing.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a:t>El docente debe hacer entrega de los datasets: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datamart.csv</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datos_clientes.csv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datos_trabajador.csv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datos_ventas.csv</a:t>
            </a:r>
            <a:endParaRPr/>
          </a:p>
          <a:p>
            <a:pPr marL="0" lvl="0" indent="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06" name="Google Shape;506;p5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59: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 A continuación, pasaremos derecho a lo práctico.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Tenemos las herramientas básicas para comenzar con un análisis exploratorio de datos.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que nos falten, pueden ser averiguadas de las siguientes fuentes: </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https://www.kaggle.com/datasets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https://scikit-learn.org/stable/</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https://pandas.pydata.org/pandas-docs/stable/index.html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Datasets podemos obtener también de otras fuentes: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https://archive.ics.uci.edu/ml/datasets.php </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https://datos.gob.cl/dataset</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https://stat.ine.cl/?lang=es#</a:t>
            </a:r>
            <a:endParaRPr/>
          </a:p>
          <a:p>
            <a:pPr marL="1085850" lvl="2" indent="-171450" algn="l" rtl="0">
              <a:lnSpc>
                <a:spcPct val="100000"/>
              </a:lnSpc>
              <a:spcBef>
                <a:spcPts val="0"/>
              </a:spcBef>
              <a:spcAft>
                <a:spcPts val="0"/>
              </a:spcAft>
              <a:buClr>
                <a:schemeClr val="dk1"/>
              </a:buClr>
              <a:buSzPts val="1200"/>
              <a:buFont typeface="Noto Sans Symbols"/>
              <a:buChar char="✔"/>
            </a:pPr>
            <a:r>
              <a:rPr lang="es-ES"/>
              <a:t>https://www.kaggle.com/datasets</a:t>
            </a:r>
            <a:endParaRPr/>
          </a:p>
        </p:txBody>
      </p:sp>
      <p:sp>
        <p:nvSpPr>
          <p:cNvPr id="514" name="Google Shape;514;p59: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6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6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es importante orientar el avance que se ha ido realizando en la evaluación.</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a:t>Recordar que la evaluación está diseñada para ser resuelta de manera individual, poniendo énfasis en los cuadros de análisis más que en la reutilización de códigos.</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b="1"/>
              <a:t>La estructura de la evaluación se encuentra acá https://drive.google.com/file/d/1bAxXvpeKWDhkFck-oq7ZaRtFi69uLHvR/view?usp=sharing.</a:t>
            </a:r>
            <a:endParaRPr b="1"/>
          </a:p>
          <a:p>
            <a:pPr marL="171450" marR="0" lvl="0" indent="-171450" algn="l" rtl="0">
              <a:lnSpc>
                <a:spcPct val="100000"/>
              </a:lnSpc>
              <a:spcBef>
                <a:spcPts val="0"/>
              </a:spcBef>
              <a:spcAft>
                <a:spcPts val="0"/>
              </a:spcAft>
              <a:buClr>
                <a:schemeClr val="dk1"/>
              </a:buClr>
              <a:buSzPts val="1200"/>
              <a:buFont typeface="Noto Sans Symbols"/>
              <a:buChar char="✔"/>
            </a:pPr>
            <a:r>
              <a:rPr lang="es-ES"/>
              <a:t>El docente debe hacer entrega de los datasets para la evaluación: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datamart.csv</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datos_clientes.csv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datos_trabajador.csv </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a:t>datos_ventas.csv</a:t>
            </a:r>
            <a:endParaRPr/>
          </a:p>
          <a:p>
            <a:pPr marL="628650" marR="0" lvl="1" indent="-95250" algn="l" rtl="0">
              <a:lnSpc>
                <a:spcPct val="100000"/>
              </a:lnSpc>
              <a:spcBef>
                <a:spcPts val="0"/>
              </a:spcBef>
              <a:spcAft>
                <a:spcPts val="0"/>
              </a:spcAft>
              <a:buClr>
                <a:schemeClr val="dk1"/>
              </a:buClr>
              <a:buSzPts val="1200"/>
              <a:buFont typeface="Noto Sans Symbols"/>
              <a:buNone/>
            </a:pPr>
            <a:endParaRPr/>
          </a:p>
          <a:p>
            <a:pPr marL="171450" marR="0" lvl="0" indent="-171450" algn="l" rtl="0">
              <a:lnSpc>
                <a:spcPct val="100000"/>
              </a:lnSpc>
              <a:spcBef>
                <a:spcPts val="0"/>
              </a:spcBef>
              <a:spcAft>
                <a:spcPts val="0"/>
              </a:spcAft>
              <a:buClr>
                <a:schemeClr val="dk1"/>
              </a:buClr>
              <a:buSzPts val="1200"/>
              <a:buFont typeface="Noto Sans Symbols"/>
              <a:buChar char="✔"/>
            </a:pPr>
            <a:r>
              <a:rPr lang="es-ES"/>
              <a:t>La rúbrica se encuentra disponible en la carpeta de recursos de la sesión 5.</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24" name="Google Shape;524;p6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2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la sesión, veremos aspectos de los datos que son relevantes antes de hacer Machine Learning y Ciencia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Conoceremos el perfil de un data scientist, algunas herramientas estadísticas que necesitamos recordar.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revisarán las principales librerías de Python para hacer análisis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Actividad sencilla de carga de un Jupyter notebook en Google drive para un acercamiento inicial a lo que es Colaboratory.</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Para la actividad, es muy importante que el estudiante entienda que hay herramientas locales y en la nube.</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Esta primera sesión es en la nube con el uso de la herramienta Colaboratory.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Indicar al estudiante que también puede trabajar en ambiente local instalando Anaconda.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Puede entregar al estudiante el recurso de la documentación oficial: https://docs.anaconda.com/anaconda/install/windows/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Indicar que debe almacenar una copia del colaboratory en su propio Google drive. Al igual que el docente para poder ejecutarlo</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628650" lvl="1" indent="-95250" algn="l" rtl="0">
              <a:lnSpc>
                <a:spcPct val="100000"/>
              </a:lnSpc>
              <a:spcBef>
                <a:spcPts val="0"/>
              </a:spcBef>
              <a:spcAft>
                <a:spcPts val="0"/>
              </a:spcAft>
              <a:buClr>
                <a:schemeClr val="dk1"/>
              </a:buClr>
              <a:buSzPts val="1200"/>
              <a:buFont typeface="Noto Sans Symbols"/>
              <a:buNone/>
            </a:pPr>
            <a:endParaRPr/>
          </a:p>
        </p:txBody>
      </p:sp>
      <p:sp>
        <p:nvSpPr>
          <p:cNvPr id="124" name="Google Shape;124;p2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2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12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ppt se encuentran algunos sitios de interés de los que el estudiante puede buscar información, ejemplos y recursos adicionales.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31" name="Google Shape;531;p12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9aaad82c4_0_2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g99aaad82c4_0_26: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Dar bienvenida al grupo  a este segundo módulo del curso Machine Learning.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Comentar un poco que esta segunda unidad es mucho más robusta que la anterior debido al volumen de contenido.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Acá derechamente se entra a la parte de creación y entrenamiento de modelos de ML.</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revisarán: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Matrices de correlación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Dataset de train y de test</a:t>
            </a:r>
            <a:endParaRPr/>
          </a:p>
          <a:p>
            <a:pPr marL="628650" lvl="1" indent="-171450" algn="l" rtl="0">
              <a:lnSpc>
                <a:spcPct val="100000"/>
              </a:lnSpc>
              <a:spcBef>
                <a:spcPts val="0"/>
              </a:spcBef>
              <a:spcAft>
                <a:spcPts val="0"/>
              </a:spcAft>
              <a:buClr>
                <a:schemeClr val="dk1"/>
              </a:buClr>
              <a:buSzPts val="1200"/>
              <a:buFont typeface="Noto Sans Symbols"/>
              <a:buChar char="✔"/>
            </a:pPr>
            <a:r>
              <a:rPr lang="es-ES"/>
              <a:t>Aplicación y diferencias de los tipos de aprendizaje.</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Los algoritmos principales de Machine Learning.</a:t>
            </a:r>
            <a:endParaRPr/>
          </a:p>
          <a:p>
            <a:pPr marL="0" lvl="0" indent="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38" name="Google Shape;538;g99aaad82c4_0_26: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6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61: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revisaremos el paso que sigue tras haber hecho un análisis exploratorio de los datos.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Como desafío de la evaluación anterior quedó el conocer como encontrar una correlación.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Principalmente hay dos formas de hacerlo:</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Primero, a través de la intuición y la experiencia del negocio.  Ej. Fechas comerciales como Navidad, Cybermonday, etc. En donde sabemos que el comportamiento de los datos va a alterarse.</a:t>
            </a:r>
            <a:endParaRPr/>
          </a:p>
          <a:p>
            <a:pPr marL="628650" lvl="1" indent="-171450" algn="l" rtl="0">
              <a:lnSpc>
                <a:spcPct val="100000"/>
              </a:lnSpc>
              <a:spcBef>
                <a:spcPts val="0"/>
              </a:spcBef>
              <a:spcAft>
                <a:spcPts val="0"/>
              </a:spcAft>
              <a:buClr>
                <a:schemeClr val="dk1"/>
              </a:buClr>
              <a:buSzPts val="1200"/>
              <a:buFont typeface="Noto Sans Symbols"/>
              <a:buChar char="✔"/>
            </a:pPr>
            <a:r>
              <a:rPr lang="es-ES"/>
              <a:t>Segundo, a través del uso de una matriz de correlación. Lo importante de esta herramienta es que solo se puede utilizar con variables numéricas. Así que si el estudiante tuvo dificultad con eso anteriormente, ahora entenderá que hay más recursos de los que aprender.</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48" name="Google Shape;548;p61: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6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es importante orientar en que parte del proceso KDD estamos.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 bien el análisis exploratorio es muy importante dentro de un proyecto de Data Science, recién se podría decir que estamos a punto de llegar a la mitad de todo este proceso.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Durante la sesión, revisar con una lluvia de idea los contenidos revisados con anterioridad. Si es posible armar un mapa conceptual con los estudiantes para contextualizar. O bien apoyarse de las ilustraciones siguientes donde se comentan todas las aristas y perspectivas del Machine Learning y los algoritmos de acuerdo al tipo de aprendizaje.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verán casos puntuales de algoritmos de clasificación.</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558" name="Google Shape;558;p6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6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Dentro de todo lo que se ha realizado hasta el momento, podríamos decir que estamos casi en la mitad del proceso del proyecto de Data Science.</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Acá comienza nuestro desafío con el Machine Learning y la Minería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este punto es determinante que el docente demarque la diferencia que existe entre los conceptos clave:</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 Science</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 Mining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Machine Learning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Deep Learning</a:t>
            </a:r>
            <a:endParaRPr/>
          </a:p>
          <a:p>
            <a:pPr marL="628650" lvl="1" indent="-171450" algn="l" rtl="0">
              <a:lnSpc>
                <a:spcPct val="100000"/>
              </a:lnSpc>
              <a:spcBef>
                <a:spcPts val="0"/>
              </a:spcBef>
              <a:spcAft>
                <a:spcPts val="0"/>
              </a:spcAft>
              <a:buClr>
                <a:schemeClr val="dk1"/>
              </a:buClr>
              <a:buSzPts val="1200"/>
              <a:buFont typeface="Noto Sans Symbols"/>
              <a:buChar char="✔"/>
            </a:pPr>
            <a:r>
              <a:rPr lang="es-ES"/>
              <a:t>Inteligencia Artificial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BigData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Consulte a los estudiantes qué entienden ellos por cada uno de estos conceptos.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Aclarar que aunque con ciencias que se solapan y que se relacionan unas con otras, los objetivos que tienen son diferentes y es muy importante poder diferenciar cuando una tarea tiene un foco de Minería por ejemplo vs Machine Learning.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También recalcar qué importancia tiene Big Data en todo esto, y que es un concepto más asociado a la arquitectura que al procesamiento como tal. </a:t>
            </a:r>
            <a:endParaRPr/>
          </a:p>
        </p:txBody>
      </p:sp>
      <p:sp>
        <p:nvSpPr>
          <p:cNvPr id="565" name="Google Shape;565;p6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6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Ir revisando con los estudiantes que ramas de las presentadas en la ilustración ya se revisaron y reconocer cuáles faltan.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Complementar entregando a los estudiantes el siguiente recurso que posee un glosario de palabras claves: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https://st2.ning.com/topology/rest/1.0/file/get/1030381124?profile=original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 somos bien autocríticos recién hemos visto algo de training y algo de Machine Learning Concepts… Falta mucho todavía!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Continuaremos con la rama de los algoritmos, pero antes hagamos revisión simple de la matriz de correlación.</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576" name="Google Shape;576;p6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6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6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Destacar al estudiante que dentro de lo que ya se revisó, se habló sobre un tipo de aprendizaje supervisado, uno no supervisado y uno por refuerzo.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Destacar que este tipo de ejemplo corresponde a un tipo de aprendizaje supervisado porque posee un label o etiqueta llamada “Death” que es lo que buscamos predecir a partir de estos ejemplos, basándonos en los síntomas de coronavirus que han tenido las personas.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El otro tipo de aprendizaje será revisado en sesiones posteriores, por el momento centrarse en modelos de clasificación para aprendizaje supervisado a través del uso de etiquetas o labels.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También acá es importante mencionar que el hacer uso de algoritmos para explotación de datos corresponde a una tarea de Minería de datos, y que pasa a transformarse en una tarea de Machine Learning cuando el mismo algoritmo hace las predicciones y responde resultados de acuerdo a lo que aprendió con los datos de entrada.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Acá estamos frente a un dataset que presenta datos de tipo binarios dicotómicos con solo 0 y 1 para cada una de las columnas o features que corresponden a síntomas.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Por ejemplo tenemos presencia de fiebre, cansancio, tos seca, si hubo o no contacto con personas contagiadas, etc.</a:t>
            </a:r>
            <a:endParaRPr/>
          </a:p>
        </p:txBody>
      </p:sp>
      <p:sp>
        <p:nvSpPr>
          <p:cNvPr id="585" name="Google Shape;585;p6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6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Siguiendo con el mismo caso del covid, podemos notar que todos los datos son de tipo numéricos, por lo que no habría problema con arrojar una matriz de correlación.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Sin embargo, por aspectos de performance, muchos data scientist prefieren trabajar con los datos en tipo flotante.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 queremos que nuestros algoritmos sean más rápidos y eficientes, entonces podríamos considerar el uso de este tipo de dato.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matriz de correlación se genera como se muestra a continuación en la siguiente slide.</a:t>
            </a:r>
            <a:endParaRPr/>
          </a:p>
        </p:txBody>
      </p:sp>
      <p:sp>
        <p:nvSpPr>
          <p:cNvPr id="594" name="Google Shape;594;p6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6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Así es una matriz de correlación… quizás con este ejemplo no es tan bonito, pero siempre lo visual ayuda a la interpretación.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Observen como queda con el uso de la librería Seaborn y el método heatmap()</a:t>
            </a:r>
            <a:endParaRPr/>
          </a:p>
        </p:txBody>
      </p:sp>
      <p:sp>
        <p:nvSpPr>
          <p:cNvPr id="602" name="Google Shape;602;p6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6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Observen como queda con el uso de la librería Seaborn y el método heatmap()</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Si se preguntan cómo interpretar lo que están viendo. Los focos son los colores diferentes en este caso.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Fijarse cuales son las mayores correlaciones con respecto a la variable Death, esas serán las características o features que serán más significativas con respecto al valor de la clase Death.</a:t>
            </a:r>
            <a:endParaRPr/>
          </a:p>
          <a:p>
            <a:pPr marL="171450" lvl="0" indent="-171450" algn="l" rtl="0">
              <a:lnSpc>
                <a:spcPct val="100000"/>
              </a:lnSpc>
              <a:spcBef>
                <a:spcPts val="0"/>
              </a:spcBef>
              <a:spcAft>
                <a:spcPts val="0"/>
              </a:spcAft>
              <a:buClr>
                <a:schemeClr val="dk1"/>
              </a:buClr>
              <a:buSzPts val="1200"/>
              <a:buFont typeface="Noto Sans Symbols"/>
              <a:buChar char="✔"/>
            </a:pPr>
            <a:r>
              <a:rPr lang="es-ES"/>
              <a:t>Hace sentido cuando la gente se contagia con el virus, que los síntomas si bien no son tan demarcados, en la mayoría de los casos ha pasado que de los síntomas claves tenemos la fiebre, el dolor muscular, la tos seca, escalofríos, un antecedente de enfermedad crónica, si tuvo o no contacto con otras personas y el rango de edad en el que se encuentra.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Como mencionamos, quizás no es un ejemplo muy agradable de matriz de correlación, pero acá tenemos otra volviendo un poco a lo que fue titanic:</a:t>
            </a:r>
            <a:endParaRPr/>
          </a:p>
        </p:txBody>
      </p:sp>
      <p:sp>
        <p:nvSpPr>
          <p:cNvPr id="610" name="Google Shape;610;p6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2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¿Han visto cómo han ido en aumento las publicaciones respecto a la ciencia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Hace algunos años atrás se comenzó a hablar y a transmitir la importancia de utilizar los datos en la toma de decisiones en una organización.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ven a menudo muchas noticias interesantes y muy atractivas respecto al uso de Data Science en diversos aspectos: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Uso de Data Science para enfrentar el cambio climático.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 Science para enviar robots a la luna. </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 Science para encontrar recomendaciones de películas o canciones que puedan gustarnos.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Data Science para predecir y prevenir enfermedades.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Entre otros. </a:t>
            </a:r>
            <a:endParaRPr/>
          </a:p>
          <a:p>
            <a:pPr marL="628650" lvl="1" indent="-95250" algn="l" rtl="0">
              <a:lnSpc>
                <a:spcPct val="100000"/>
              </a:lnSpc>
              <a:spcBef>
                <a:spcPts val="0"/>
              </a:spcBef>
              <a:spcAft>
                <a:spcPts val="0"/>
              </a:spcAft>
              <a:buClr>
                <a:schemeClr val="dk1"/>
              </a:buClr>
              <a:buSzPts val="1200"/>
              <a:buFont typeface="Noto Sans Symbols"/>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 Sin embargo, no todo es color de rosa. Así como hay artículos y publicaciones muy interesantes, hay otras que causan preocupación.</a:t>
            </a:r>
            <a:endParaRPr/>
          </a:p>
        </p:txBody>
      </p:sp>
      <p:sp>
        <p:nvSpPr>
          <p:cNvPr id="131" name="Google Shape;131;p2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6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6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Así es una matriz de correlación desplegado en un heatmap o mapa de calor con el dataset Titanic.</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¿Cuales podríamos decir que son las variables que se correlacionan?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Recalcar a los estudiantes que en numerología se debe priorizar aquellos valores que se encuentran más cercanos a 1,0 o a -1,0 y que el signo solo diferencia una correlación directa de una inversa.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También recalcar que dependiendo del análisis exploratorio y del trabajo con los datos que se realizó es que tan grande quedará el mapa.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Revisar slide siguiente, donde hay mayor cantidad de features dentro del dataset. Hay que recordar que de los atributos que vienen ya disponibles se pueden derivar varios más.</a:t>
            </a:r>
            <a:endParaRPr/>
          </a:p>
        </p:txBody>
      </p:sp>
      <p:sp>
        <p:nvSpPr>
          <p:cNvPr id="618" name="Google Shape;618;p6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7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7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Así es una matriz de correlación en este caso con mayor cantidad de variables o features.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 este análisis se clasificó a las personas por señor, señora o señorita. Niño, joven, adulto-joven, adulto y adulto avanzado.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Todas las formas son válidas, recordar siempre cual es el objetivo o la hipótesis planteada para el proyecto de Data Science.</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Esta herramienta nos va a permitir pasar los atributos necesarios a los algoritmos para las predicciones.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única diferencia que tendrá con el modelo final del caso anterior es que probablemente podamos responder un poco más de preguntas con esta matriz de correlación que con la anterior.</a:t>
            </a:r>
            <a:endParaRPr/>
          </a:p>
          <a:p>
            <a:pPr marL="0" lvl="0" indent="0" algn="l" rtl="0">
              <a:lnSpc>
                <a:spcPct val="100000"/>
              </a:lnSpc>
              <a:spcBef>
                <a:spcPts val="0"/>
              </a:spcBef>
              <a:spcAft>
                <a:spcPts val="0"/>
              </a:spcAft>
              <a:buSzPts val="1400"/>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626" name="Google Shape;626;p7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7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chemeClr val="dk1"/>
              </a:buClr>
              <a:buSzPts val="1200"/>
              <a:buFont typeface="Noto Sans Symbols"/>
              <a:buChar char="✔"/>
            </a:pPr>
            <a:r>
              <a:rPr lang="es-ES"/>
              <a:t>La minería de datos hace su aparición triunfal acá, porque es esta la ciencia que nos va a proveer todos los modelos y los algoritmos para poder explotar los datos.</a:t>
            </a:r>
            <a:endParaRPr/>
          </a:p>
          <a:p>
            <a:pPr marL="457200" lvl="0" indent="-304800" algn="l" rtl="0">
              <a:lnSpc>
                <a:spcPct val="115000"/>
              </a:lnSpc>
              <a:spcBef>
                <a:spcPts val="0"/>
              </a:spcBef>
              <a:spcAft>
                <a:spcPts val="0"/>
              </a:spcAft>
              <a:buClr>
                <a:schemeClr val="dk1"/>
              </a:buClr>
              <a:buSzPts val="1200"/>
              <a:buFont typeface="Noto Sans Symbols"/>
              <a:buChar char="✔"/>
            </a:pPr>
            <a:r>
              <a:rPr lang="es-ES"/>
              <a:t>Este modelo que entrenemos será capaz de aprender y entregarnos respuestas basados en ejemplos.</a:t>
            </a:r>
            <a:endParaRPr/>
          </a:p>
          <a:p>
            <a:pPr marL="457200" lvl="0" indent="-304800" algn="l" rtl="0">
              <a:lnSpc>
                <a:spcPct val="115000"/>
              </a:lnSpc>
              <a:spcBef>
                <a:spcPts val="0"/>
              </a:spcBef>
              <a:spcAft>
                <a:spcPts val="0"/>
              </a:spcAft>
              <a:buClr>
                <a:schemeClr val="dk1"/>
              </a:buClr>
              <a:buSzPts val="1200"/>
              <a:buFont typeface="Noto Sans Symbols"/>
              <a:buChar char="✔"/>
            </a:pPr>
            <a:r>
              <a:rPr lang="es-ES"/>
              <a:t>En el diagrama que se presentan conceptos claves relacionados al descubrimiento en los paradigmas de Minería de Datos.</a:t>
            </a:r>
            <a:endParaRPr/>
          </a:p>
          <a:p>
            <a:pPr marL="457200" lvl="0" indent="-304800" algn="l" rtl="0">
              <a:lnSpc>
                <a:spcPct val="115000"/>
              </a:lnSpc>
              <a:spcBef>
                <a:spcPts val="0"/>
              </a:spcBef>
              <a:spcAft>
                <a:spcPts val="0"/>
              </a:spcAft>
              <a:buClr>
                <a:schemeClr val="dk1"/>
              </a:buClr>
              <a:buSzPts val="1200"/>
              <a:buFont typeface="Noto Sans Symbols"/>
              <a:buChar char="✔"/>
            </a:pPr>
            <a:r>
              <a:rPr lang="es-ES"/>
              <a:t>El descubrimiento del conocimiento se realiza a través de dos tipos de familias de algoritmos, entre ellos tenemos los de Regresión y los de Clasificación.</a:t>
            </a:r>
            <a:endParaRPr/>
          </a:p>
          <a:p>
            <a:pPr marL="457200" lvl="0" indent="-304800" algn="l" rtl="0">
              <a:lnSpc>
                <a:spcPct val="115000"/>
              </a:lnSpc>
              <a:spcBef>
                <a:spcPts val="0"/>
              </a:spcBef>
              <a:spcAft>
                <a:spcPts val="0"/>
              </a:spcAft>
              <a:buClr>
                <a:schemeClr val="dk1"/>
              </a:buClr>
              <a:buSzPts val="1200"/>
              <a:buFont typeface="Noto Sans Symbols"/>
              <a:buChar char="✔"/>
            </a:pPr>
            <a:r>
              <a:rPr lang="es-ES"/>
              <a:t>Los conceptos claves para los modelos de clasificación son: Redes neuronales, redes bayesianas, árboles de decisión, entre otros más.</a:t>
            </a:r>
            <a:endParaRPr/>
          </a:p>
          <a:p>
            <a:pPr marL="457200" lvl="0" indent="0" algn="l" rtl="0">
              <a:lnSpc>
                <a:spcPct val="100000"/>
              </a:lnSpc>
              <a:spcBef>
                <a:spcPts val="0"/>
              </a:spcBef>
              <a:spcAft>
                <a:spcPts val="0"/>
              </a:spcAft>
              <a:buSzPts val="1400"/>
              <a:buNone/>
            </a:pPr>
            <a:endParaRPr/>
          </a:p>
        </p:txBody>
      </p:sp>
      <p:sp>
        <p:nvSpPr>
          <p:cNvPr id="633" name="Google Shape;633;p7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7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7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En esta slide, previo a comenzar con lo que son los algoritmos como tal, se destaca que hay otros aspectos claves dentro del proyecto a los que el estudiante debe prepararse.</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Generalmente para proyectos de datos, contamos con un </a:t>
            </a:r>
            <a:r>
              <a:rPr lang="es-ES" b="1"/>
              <a:t>dataset de entrenamiento (train)</a:t>
            </a:r>
            <a:r>
              <a:rPr lang="es-ES"/>
              <a:t>, </a:t>
            </a:r>
            <a:r>
              <a:rPr lang="es-ES" b="1"/>
              <a:t>uno de pruebas (test) </a:t>
            </a:r>
            <a:r>
              <a:rPr lang="es-ES"/>
              <a:t>y un conjunto de </a:t>
            </a:r>
            <a:r>
              <a:rPr lang="es-ES" b="1"/>
              <a:t>datos nuevos </a:t>
            </a:r>
            <a:r>
              <a:rPr lang="es-ES"/>
              <a:t>para hacer las predicciones finales.</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En caso de no contar con más de un dataset, lo que se tiende a hacer es dividir el dataset inicial en una proporción de </a:t>
            </a:r>
            <a:r>
              <a:rPr lang="es-ES" b="1"/>
              <a:t>80%-20% o bien 70%-30% </a:t>
            </a:r>
            <a:r>
              <a:rPr lang="es-ES"/>
              <a:t>entrenamiento y prueba respectivamente.</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También indicar que este no es el único lenguaje con el que se puede hacer todo lo que se ha desarrollado hasta ahora. Hay más lenguajes clave como por ejemplo R y Scala.</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Lo que se verá a continuación son aprendizajes supervisados, los </a:t>
            </a:r>
            <a:r>
              <a:rPr lang="es-ES" b="1"/>
              <a:t>modelos de clasificación y regresión </a:t>
            </a:r>
            <a:r>
              <a:rPr lang="es-ES"/>
              <a:t>más usados dentro de la ciencia de datos, pero no es solo llegar y aplicar modelos.</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Recordemos que el objetivo siempre es quedarse con el modelo más certero o mejor entrenado para realizar las predicciones, por lo tanto aunque los apliquemos casi todos, no necesariamente todos serán útiles.</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Acá surge el concepto de </a:t>
            </a:r>
            <a:r>
              <a:rPr lang="es-ES" b="1"/>
              <a:t>overfitting</a:t>
            </a:r>
            <a:r>
              <a:rPr lang="es-ES"/>
              <a:t> y </a:t>
            </a:r>
            <a:r>
              <a:rPr lang="es-ES" b="1"/>
              <a:t>underfitting</a:t>
            </a:r>
            <a:r>
              <a:rPr lang="es-ES"/>
              <a:t>. Indicar al estudiante lo que es el sobre entrenamiento y la falta de entrenamiento, los pro y los contras.</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Un </a:t>
            </a:r>
            <a:r>
              <a:rPr lang="es-ES" b="1"/>
              <a:t>porcentaje aceptable </a:t>
            </a:r>
            <a:r>
              <a:rPr lang="es-ES"/>
              <a:t>dentro de la evaluación de los modelos es sobre el </a:t>
            </a:r>
            <a:r>
              <a:rPr lang="es-ES" b="1"/>
              <a:t>75% y bajo el 95%.</a:t>
            </a:r>
            <a:endParaRPr b="1"/>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b="1"/>
              <a:t>Si el % es sobre 95, puede ser que el algoritmo está</a:t>
            </a:r>
            <a:r>
              <a:rPr lang="es-ES"/>
              <a:t> sobre ajustado a la muestra de datos y prácticamente memoriza los resultados.</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Si está bajo 75% probablemente le falta entrenamiento para poder a tomar decisiones. </a:t>
            </a:r>
            <a:r>
              <a:rPr lang="es-ES" b="1" u="sng"/>
              <a:t>Esto último no es ley ni regla</a:t>
            </a:r>
            <a:r>
              <a:rPr lang="es-ES"/>
              <a:t>, son valores estimativos, pueden haber algoritmos con un % menor a 75 que sea mejor modelo que otros, y pueden haber también sobre el 95%.</a:t>
            </a:r>
            <a:endParaRPr/>
          </a:p>
          <a:p>
            <a:pPr marL="457200" lvl="0" indent="0" algn="l" rtl="0">
              <a:lnSpc>
                <a:spcPct val="115000"/>
              </a:lnSpc>
              <a:spcBef>
                <a:spcPts val="0"/>
              </a:spcBef>
              <a:spcAft>
                <a:spcPts val="0"/>
              </a:spcAft>
              <a:buSzPts val="1400"/>
              <a:buNone/>
            </a:pPr>
            <a:r>
              <a:rPr lang="es-ES">
                <a:latin typeface="Noto Sans Symbols"/>
                <a:ea typeface="Noto Sans Symbols"/>
                <a:cs typeface="Noto Sans Symbols"/>
                <a:sym typeface="Noto Sans Symbols"/>
              </a:rPr>
              <a:t>✔ </a:t>
            </a:r>
            <a:r>
              <a:rPr lang="es-ES"/>
              <a:t>Cada modelo, luego de ser entrenado se puede evaluar a través del Accuracy, de la matriz de confusión, curva ROC-AUC, Sensibilidad, exactitud, y otros indicadores que revisaremos más adelante. </a:t>
            </a:r>
            <a:endParaRPr/>
          </a:p>
          <a:p>
            <a:pPr marL="457200" lvl="0" indent="0" algn="l" rtl="0">
              <a:lnSpc>
                <a:spcPct val="100000"/>
              </a:lnSpc>
              <a:spcBef>
                <a:spcPts val="0"/>
              </a:spcBef>
              <a:spcAft>
                <a:spcPts val="0"/>
              </a:spcAft>
              <a:buSzPts val="1400"/>
              <a:buNone/>
            </a:pPr>
            <a:endParaRPr/>
          </a:p>
          <a:p>
            <a:pPr marL="628650" lvl="1" indent="-95250" algn="l" rtl="0">
              <a:lnSpc>
                <a:spcPct val="100000"/>
              </a:lnSpc>
              <a:spcBef>
                <a:spcPts val="0"/>
              </a:spcBef>
              <a:spcAft>
                <a:spcPts val="0"/>
              </a:spcAft>
              <a:buClr>
                <a:schemeClr val="dk1"/>
              </a:buClr>
              <a:buSzPts val="1200"/>
              <a:buFont typeface="Noto Sans Symbols"/>
              <a:buNone/>
            </a:pPr>
            <a:endParaRPr/>
          </a:p>
        </p:txBody>
      </p:sp>
      <p:sp>
        <p:nvSpPr>
          <p:cNvPr id="642" name="Google Shape;642;p7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Acá hay algunos ejemplos de algoritmos y ejercicios de clasificación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 pidiéndoles a los estudiantes algunos ejemplos.</a:t>
            </a:r>
            <a:endParaRPr/>
          </a:p>
          <a:p>
            <a:pPr marL="0" lvl="0" indent="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649" name="Google Shape;649;p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CL" dirty="0"/>
              <a:t>Para conseguir un valor bueno en el entrenamiento del modelo y un alto porcentaje de confianza, es necesario jugar un poco con las variables significativas.</a:t>
            </a:r>
          </a:p>
          <a:p>
            <a:pPr marL="171450" lvl="0" indent="-171450" algn="l" rtl="0">
              <a:lnSpc>
                <a:spcPct val="100000"/>
              </a:lnSpc>
              <a:spcBef>
                <a:spcPts val="0"/>
              </a:spcBef>
              <a:spcAft>
                <a:spcPts val="0"/>
              </a:spcAft>
              <a:buClr>
                <a:schemeClr val="dk1"/>
              </a:buClr>
              <a:buSzPts val="1200"/>
              <a:buFont typeface="Noto Sans Symbols"/>
              <a:buChar char="✔"/>
            </a:pPr>
            <a:r>
              <a:rPr lang="es-CL" dirty="0"/>
              <a:t>Revisar a través de una matriz de confusión aquellas características que influyen en el valor de la variable dependiente o de la denominada Clase. </a:t>
            </a:r>
          </a:p>
          <a:p>
            <a:pPr marL="171450" lvl="0" indent="-171450" algn="l" rtl="0">
              <a:lnSpc>
                <a:spcPct val="100000"/>
              </a:lnSpc>
              <a:spcBef>
                <a:spcPts val="0"/>
              </a:spcBef>
              <a:spcAft>
                <a:spcPts val="0"/>
              </a:spcAft>
              <a:buClr>
                <a:schemeClr val="dk1"/>
              </a:buClr>
              <a:buSzPts val="1200"/>
              <a:buFont typeface="Noto Sans Symbols"/>
              <a:buChar char="✔"/>
            </a:pPr>
            <a:r>
              <a:rPr lang="es-CL" dirty="0"/>
              <a:t>Sean o no sean altas las correlaciones, comenzar a hacer un levantamiento de cuales variables podrían influir en la selección del valor final, con el objetivo de hacer mucho más fiable el modelo y sus resultados.</a:t>
            </a:r>
          </a:p>
          <a:p>
            <a:pPr marL="171450" lvl="0" indent="-171450" algn="l" rtl="0">
              <a:lnSpc>
                <a:spcPct val="100000"/>
              </a:lnSpc>
              <a:spcBef>
                <a:spcPts val="0"/>
              </a:spcBef>
              <a:spcAft>
                <a:spcPts val="0"/>
              </a:spcAft>
              <a:buClr>
                <a:schemeClr val="dk1"/>
              </a:buClr>
              <a:buSzPts val="1200"/>
              <a:buFont typeface="Noto Sans Symbols"/>
              <a:buChar char="✔"/>
            </a:pPr>
            <a:r>
              <a:rPr lang="es-CL" dirty="0"/>
              <a:t>Hay veces en que con una matriz de confusión no necesariamente, se logra determinar cuales son los mejores </a:t>
            </a:r>
            <a:r>
              <a:rPr lang="es-CL" dirty="0" err="1"/>
              <a:t>features</a:t>
            </a:r>
            <a:r>
              <a:rPr lang="es-CL" dirty="0"/>
              <a:t>, y es aquí cuando aparece el término de reducción de dimensionalidad</a:t>
            </a:r>
          </a:p>
          <a:p>
            <a:pPr marL="171450" lvl="0" indent="-171450" algn="l" rtl="0">
              <a:lnSpc>
                <a:spcPct val="100000"/>
              </a:lnSpc>
              <a:spcBef>
                <a:spcPts val="0"/>
              </a:spcBef>
              <a:spcAft>
                <a:spcPts val="0"/>
              </a:spcAft>
              <a:buClr>
                <a:schemeClr val="dk1"/>
              </a:buClr>
              <a:buSzPts val="1200"/>
              <a:buFont typeface="Noto Sans Symbols"/>
              <a:buChar char="✔"/>
            </a:pPr>
            <a:r>
              <a:rPr lang="es-CL" dirty="0"/>
              <a:t>El proceso consiste en ir construyendo un modelo con una cantidad x de características significativas, luego, quitar una característica, y volver a probar. Después volver a incorporar la característica que habíamos retirado, y remover otra diferente, y así empezar a combinar con el objetivo de identificar cual es el mejor modelo, con que </a:t>
            </a:r>
            <a:r>
              <a:rPr lang="es-CL" dirty="0" err="1"/>
              <a:t>features</a:t>
            </a:r>
            <a:r>
              <a:rPr lang="es-CL" dirty="0"/>
              <a:t> y con qué </a:t>
            </a:r>
            <a:r>
              <a:rPr lang="es-CL" dirty="0" err="1"/>
              <a:t>hiperparámetros</a:t>
            </a:r>
            <a:r>
              <a:rPr lang="es-CL" dirty="0"/>
              <a:t>.</a:t>
            </a:r>
          </a:p>
          <a:p>
            <a:pPr marL="171450" lvl="0" indent="-171450" algn="l" rtl="0">
              <a:lnSpc>
                <a:spcPct val="100000"/>
              </a:lnSpc>
              <a:spcBef>
                <a:spcPts val="0"/>
              </a:spcBef>
              <a:spcAft>
                <a:spcPts val="0"/>
              </a:spcAft>
              <a:buClr>
                <a:schemeClr val="dk1"/>
              </a:buClr>
              <a:buSzPts val="1200"/>
              <a:buFont typeface="Noto Sans Symbols"/>
              <a:buChar char="✔"/>
            </a:pPr>
            <a:r>
              <a:rPr lang="es-CL" dirty="0"/>
              <a:t>Una vez que seleccionamos cual es el mejor modelo con la mejor combinación de parámetros, entonces validamos con el conjunto de test cual es el resultado obtenido de la predicción. </a:t>
            </a:r>
          </a:p>
          <a:p>
            <a:pPr marL="171450" lvl="0" indent="-171450" algn="l" rtl="0">
              <a:lnSpc>
                <a:spcPct val="100000"/>
              </a:lnSpc>
              <a:spcBef>
                <a:spcPts val="0"/>
              </a:spcBef>
              <a:spcAft>
                <a:spcPts val="0"/>
              </a:spcAft>
              <a:buClr>
                <a:schemeClr val="dk1"/>
              </a:buClr>
              <a:buSzPts val="1200"/>
              <a:buFont typeface="Noto Sans Symbols"/>
              <a:buChar char="✔"/>
            </a:pPr>
            <a:r>
              <a:rPr lang="es-CL" dirty="0"/>
              <a:t>Finalmente, el aplicar este tipo de técnica, tiene sus pro y sus contras: Dentro de sus pro, tenemos que reduce el tiempo y el almacenamiento requerido para el procesamiento del modelo, además de que elimina la multicolinealidad entre variables y mejora el rendimiento del modelo, también hace más fácil la visualización de los datos cuando hay menor cantidad de dimensiones.</a:t>
            </a:r>
          </a:p>
          <a:p>
            <a:pPr marL="171450" lvl="0" indent="-171450" algn="l" rtl="0">
              <a:lnSpc>
                <a:spcPct val="100000"/>
              </a:lnSpc>
              <a:spcBef>
                <a:spcPts val="0"/>
              </a:spcBef>
              <a:spcAft>
                <a:spcPts val="0"/>
              </a:spcAft>
              <a:buClr>
                <a:schemeClr val="dk1"/>
              </a:buClr>
              <a:buSzPts val="1200"/>
              <a:buFont typeface="Noto Sans Symbols"/>
              <a:buChar char="✔"/>
            </a:pPr>
            <a:r>
              <a:rPr lang="es-CL" dirty="0"/>
              <a:t>Como contras, podemos decir que hacer reducción de dimensionalidad puede ser un proceso largo, ya que no es solo quitar </a:t>
            </a:r>
            <a:r>
              <a:rPr lang="es-CL" dirty="0" err="1"/>
              <a:t>features</a:t>
            </a:r>
            <a:r>
              <a:rPr lang="es-CL" dirty="0"/>
              <a:t> al azar, se deben agregar y quitar para volver a probar con otra combinación, y si tenemos muchas características esto puede ser muy largo de realizar, inclusive puede que no probemos todas las combinaciones posibles y quizás con una combinación que no descubrimos lleguemos a un modelo mucho mejor. </a:t>
            </a:r>
            <a:endParaRPr dirty="0"/>
          </a:p>
          <a:p>
            <a:pPr marL="0" lvl="0" indent="0" algn="l" rtl="0">
              <a:lnSpc>
                <a:spcPct val="100000"/>
              </a:lnSpc>
              <a:spcBef>
                <a:spcPts val="0"/>
              </a:spcBef>
              <a:spcAft>
                <a:spcPts val="0"/>
              </a:spcAft>
              <a:buClr>
                <a:schemeClr val="dk1"/>
              </a:buClr>
              <a:buSzPts val="1200"/>
              <a:buFont typeface="Noto Sans Symbols"/>
              <a:buNone/>
            </a:pPr>
            <a:endParaRPr dirty="0"/>
          </a:p>
          <a:p>
            <a:pPr marL="0" lvl="0" indent="0" algn="l" rtl="0">
              <a:lnSpc>
                <a:spcPct val="100000"/>
              </a:lnSpc>
              <a:spcBef>
                <a:spcPts val="0"/>
              </a:spcBef>
              <a:spcAft>
                <a:spcPts val="0"/>
              </a:spcAft>
              <a:buSzPts val="1400"/>
              <a:buNone/>
            </a:pPr>
            <a:endParaRPr dirty="0"/>
          </a:p>
        </p:txBody>
      </p:sp>
      <p:sp>
        <p:nvSpPr>
          <p:cNvPr id="649" name="Google Shape;649;p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65</a:t>
            </a:fld>
            <a:endParaRPr/>
          </a:p>
        </p:txBody>
      </p:sp>
    </p:spTree>
    <p:extLst>
      <p:ext uri="{BB962C8B-B14F-4D97-AF65-F5344CB8AC3E}">
        <p14:creationId xmlns:p14="http://schemas.microsoft.com/office/powerpoint/2010/main" val="2668222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7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7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b="0">
                <a:highlight>
                  <a:srgbClr val="FFFFFF"/>
                </a:highlight>
              </a:rPr>
              <a:t>La actividad consiste en que una investigación de a pares, donde se detalle </a:t>
            </a:r>
            <a:r>
              <a:rPr lang="es-ES">
                <a:highlight>
                  <a:srgbClr val="FFFFFF"/>
                </a:highlight>
              </a:rPr>
              <a:t>cuáles</a:t>
            </a:r>
            <a:r>
              <a:rPr lang="es-ES" b="0">
                <a:highlight>
                  <a:srgbClr val="FFFFFF"/>
                </a:highlight>
              </a:rPr>
              <a:t> son los principales algoritmos de clasificación.</a:t>
            </a:r>
            <a:endParaRPr/>
          </a:p>
          <a:p>
            <a:pPr marL="0" lvl="0" indent="0" algn="l" rtl="0">
              <a:lnSpc>
                <a:spcPct val="100000"/>
              </a:lnSpc>
              <a:spcBef>
                <a:spcPts val="0"/>
              </a:spcBef>
              <a:spcAft>
                <a:spcPts val="0"/>
              </a:spcAft>
              <a:buSzPts val="1400"/>
              <a:buNone/>
            </a:pPr>
            <a:r>
              <a:rPr lang="es-ES" b="0">
                <a:highlight>
                  <a:srgbClr val="FFFFFF"/>
                </a:highlight>
              </a:rPr>
              <a:t>No es necesario profundizar mucho en el </a:t>
            </a:r>
            <a:r>
              <a:rPr lang="es-ES">
                <a:highlight>
                  <a:srgbClr val="FFFFFF"/>
                </a:highlight>
              </a:rPr>
              <a:t>que</a:t>
            </a:r>
            <a:r>
              <a:rPr lang="es-ES" b="0">
                <a:highlight>
                  <a:srgbClr val="FFFFFF"/>
                </a:highlight>
              </a:rPr>
              <a:t> hay por detrás, sino priorizar la existencia de estos y definir a grandes rasgos en qué consiste cada uno.</a:t>
            </a:r>
            <a:endParaRPr b="0">
              <a:highlight>
                <a:srgbClr val="FFFFFF"/>
              </a:highlight>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highlight>
                  <a:srgbClr val="FFFFFF"/>
                </a:highlight>
              </a:rPr>
              <a:t>Incorporar descripción de la actividad (inicio-desarrollo-cierre): </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0" u="none">
                <a:highlight>
                  <a:srgbClr val="FFFFFF"/>
                </a:highlight>
              </a:rPr>
              <a:t>La estrategia metodológica para la actividad consiste en una actividad de investigación, donde los estudiantes trabajando en parejas, deberán analizar y descubrir cuales son los algoritmos de clasificación, para qué se usan, cuándo se deben usar y un ejemplo de uso. </a:t>
            </a:r>
            <a:endParaRPr b="0" u="none">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Inicio: </a:t>
            </a:r>
            <a:r>
              <a:rPr lang="es-ES" b="0" u="none">
                <a:highlight>
                  <a:srgbClr val="FFFFFF"/>
                </a:highlight>
              </a:rPr>
              <a:t>Investigar sobre algoritmos de clasificación, al menos deberían considerar investigar sobre árbol de decisión, random forest, K vecinos más cercanos, SVM.</a:t>
            </a:r>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Desarrollo: </a:t>
            </a:r>
            <a:r>
              <a:rPr lang="es-ES" b="0" u="none">
                <a:highlight>
                  <a:srgbClr val="FFFFFF"/>
                </a:highlight>
              </a:rPr>
              <a:t>Detallar en un informe de máximo 6 páginas todo lo investigado. Idealmente añadir ejemplos de implementación de los algoritmos en R y en Python.</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Cierre:</a:t>
            </a:r>
            <a:r>
              <a:rPr lang="es-ES" b="1" u="none">
                <a:highlight>
                  <a:srgbClr val="FFFFFF"/>
                </a:highlight>
              </a:rPr>
              <a:t> </a:t>
            </a:r>
            <a:r>
              <a:rPr lang="es-ES" b="0" u="none">
                <a:highlight>
                  <a:srgbClr val="FFFFFF"/>
                </a:highlight>
              </a:rPr>
              <a:t>Consultar qué sacaron de interesante de la investigación. Centralizar contenidos y compartir ideas.</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b="0" u="none"/>
          </a:p>
          <a:p>
            <a:pPr marL="0" marR="0" lvl="0" indent="0" algn="l" rtl="0">
              <a:lnSpc>
                <a:spcPct val="100000"/>
              </a:lnSpc>
              <a:spcBef>
                <a:spcPts val="0"/>
              </a:spcBef>
              <a:spcAft>
                <a:spcPts val="0"/>
              </a:spcAft>
              <a:buClr>
                <a:schemeClr val="dk1"/>
              </a:buClr>
              <a:buSzPts val="1200"/>
              <a:buFont typeface="Noto Sans Symbols"/>
              <a:buNone/>
            </a:pPr>
            <a:r>
              <a:rPr lang="es-ES" sz="1200" b="1" i="0" u="none" strike="noStrike">
                <a:solidFill>
                  <a:srgbClr val="000000"/>
                </a:solidFill>
                <a:latin typeface="Arial"/>
                <a:ea typeface="Arial"/>
                <a:cs typeface="Arial"/>
                <a:sym typeface="Arial"/>
              </a:rPr>
              <a:t>Rúbrica de autoevaluación para Sesión 6:</a:t>
            </a:r>
            <a:endParaRPr/>
          </a:p>
          <a:p>
            <a:pPr marL="0" lvl="0" indent="0" algn="l" rtl="0">
              <a:lnSpc>
                <a:spcPct val="100000"/>
              </a:lnSpc>
              <a:spcBef>
                <a:spcPts val="0"/>
              </a:spcBef>
              <a:spcAft>
                <a:spcPts val="0"/>
              </a:spcAft>
              <a:buClr>
                <a:schemeClr val="dk1"/>
              </a:buClr>
              <a:buSzPts val="1200"/>
              <a:buFont typeface="Noto Sans Symbols"/>
              <a:buNone/>
            </a:pPr>
            <a:endParaRPr b="0" u="none"/>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Investigaron y realizaron un informe que detalla más de 7 algoritmos de clasificación se pueden utilizar dentro de un modelo de Machine Learning.</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Investigaron y realizaron un informe de menos de 7 y más de 4 algoritmos de clasificación  que se pueden utilizar dentro de un modelo de Machine Learning.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Investigaron y realizaron un informe de menos de 4 algoritmos de clasificación  que se pueden utilizar dentro de un modelo de Machine Learning.</a:t>
            </a:r>
            <a:r>
              <a:rPr lang="es-ES"/>
              <a:t>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No investigaron ni realizaron informe al respecto</a:t>
            </a:r>
            <a:r>
              <a:rPr lang="es-ES" sz="1200" b="0" i="0" u="none"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656" name="Google Shape;656;p7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7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65100" algn="l" rtl="0">
              <a:lnSpc>
                <a:spcPct val="100000"/>
              </a:lnSpc>
              <a:spcBef>
                <a:spcPts val="0"/>
              </a:spcBef>
              <a:spcAft>
                <a:spcPts val="0"/>
              </a:spcAft>
              <a:buSzPts val="1100"/>
              <a:buFont typeface="Calibri"/>
              <a:buChar char="✔"/>
            </a:pPr>
            <a:r>
              <a:rPr lang="es-ES" sz="1100">
                <a:solidFill>
                  <a:srgbClr val="000000"/>
                </a:solidFill>
              </a:rPr>
              <a:t>Dentro de la experiencia de los estudiantes, en la actividad de investigación, deben haber encontrado por lo menos 3 de estos algoritmos.</a:t>
            </a:r>
            <a:endParaRPr sz="1100">
              <a:solidFill>
                <a:srgbClr val="000000"/>
              </a:solidFill>
            </a:endParaRPr>
          </a:p>
          <a:p>
            <a:pPr marL="171450" lvl="0" indent="-165100" algn="l" rtl="0">
              <a:lnSpc>
                <a:spcPct val="100000"/>
              </a:lnSpc>
              <a:spcBef>
                <a:spcPts val="0"/>
              </a:spcBef>
              <a:spcAft>
                <a:spcPts val="0"/>
              </a:spcAft>
              <a:buSzPts val="1100"/>
              <a:buFont typeface="Calibri"/>
              <a:buChar char="✔"/>
            </a:pPr>
            <a:r>
              <a:rPr lang="es-ES" sz="1100">
                <a:solidFill>
                  <a:srgbClr val="000000"/>
                </a:solidFill>
              </a:rPr>
              <a:t>Dar una visión global de cada algoritmo para aterrizar las ideas a través del dominio del docente.</a:t>
            </a:r>
            <a:endParaRPr sz="1100">
              <a:solidFill>
                <a:srgbClr val="000000"/>
              </a:solidFill>
            </a:endParaRPr>
          </a:p>
          <a:p>
            <a:pPr marL="171450" lvl="0" indent="-165100" algn="l" rtl="0">
              <a:lnSpc>
                <a:spcPct val="100000"/>
              </a:lnSpc>
              <a:spcBef>
                <a:spcPts val="0"/>
              </a:spcBef>
              <a:spcAft>
                <a:spcPts val="0"/>
              </a:spcAft>
              <a:buSzPts val="1100"/>
              <a:buFont typeface="Calibri"/>
              <a:buChar char="✔"/>
            </a:pPr>
            <a:r>
              <a:rPr lang="es-ES" sz="1100">
                <a:solidFill>
                  <a:srgbClr val="000000"/>
                </a:solidFill>
              </a:rPr>
              <a:t>Es muy relevante que si el estudiante le surge duda sobre alguno no presentado acá, se refuerce y se de el tiempo de explicar el funcionamiento a grandes rasgos mientras se llega a la sesión práctica.</a:t>
            </a:r>
            <a:endParaRPr sz="1100">
              <a:solidFill>
                <a:srgbClr val="000000"/>
              </a:solidFill>
            </a:endParaRPr>
          </a:p>
          <a:p>
            <a:pPr marL="628650" lvl="1" indent="-165100" algn="l" rtl="0">
              <a:lnSpc>
                <a:spcPct val="100000"/>
              </a:lnSpc>
              <a:spcBef>
                <a:spcPts val="0"/>
              </a:spcBef>
              <a:spcAft>
                <a:spcPts val="0"/>
              </a:spcAft>
              <a:buSzPts val="1100"/>
              <a:buFont typeface="Noto Sans Symbols"/>
              <a:buChar char="✔"/>
            </a:pPr>
            <a:r>
              <a:rPr lang="es-ES" sz="1100">
                <a:solidFill>
                  <a:srgbClr val="000000"/>
                </a:solidFill>
              </a:rPr>
              <a:t>Árboles de decisión es</a:t>
            </a:r>
            <a:r>
              <a:rPr lang="es-ES" sz="1100" i="0">
                <a:solidFill>
                  <a:srgbClr val="000000"/>
                </a:solidFill>
              </a:rPr>
              <a:t> un tipo de algoritmo de aprendizaje supervisado que se utiliza principalmente para problemas de clasificación. Sorprendentemente, funciona tanto para variables dependientes categóricas como continuas. En este algoritmo, dividimos la población en dos o más conjuntos homogéneos.</a:t>
            </a:r>
            <a:endParaRPr sz="1100">
              <a:solidFill>
                <a:srgbClr val="000000"/>
              </a:solidFill>
            </a:endParaRPr>
          </a:p>
          <a:p>
            <a:pPr marL="628650" lvl="1" indent="-165100" algn="l" rtl="0">
              <a:lnSpc>
                <a:spcPct val="100000"/>
              </a:lnSpc>
              <a:spcBef>
                <a:spcPts val="0"/>
              </a:spcBef>
              <a:spcAft>
                <a:spcPts val="0"/>
              </a:spcAft>
              <a:buSzPts val="1100"/>
              <a:buFont typeface="Noto Sans Symbols"/>
              <a:buChar char="✔"/>
            </a:pPr>
            <a:r>
              <a:rPr lang="es-ES" sz="1100">
                <a:solidFill>
                  <a:srgbClr val="000000"/>
                </a:solidFill>
              </a:rPr>
              <a:t>Random Forest, </a:t>
            </a:r>
            <a:r>
              <a:rPr lang="es-ES" sz="1100" i="0">
                <a:solidFill>
                  <a:srgbClr val="000000"/>
                </a:solidFill>
              </a:rPr>
              <a:t>tenemos una colección de árboles de decisión (también conocido como "Bosque"). Para clasificar un nuevo objeto basado en atributos, cada árbol da una clasificación y decimos que el árbol “vota” por esa clase. El bosque elige la clasificación con más votos (sobre todos los árboles del bosque).</a:t>
            </a:r>
            <a:endParaRPr sz="1100">
              <a:solidFill>
                <a:srgbClr val="000000"/>
              </a:solidFill>
            </a:endParaRPr>
          </a:p>
          <a:p>
            <a:pPr marL="628650" marR="0" lvl="1" indent="-165100" algn="l" rtl="0">
              <a:lnSpc>
                <a:spcPct val="100000"/>
              </a:lnSpc>
              <a:spcBef>
                <a:spcPts val="0"/>
              </a:spcBef>
              <a:spcAft>
                <a:spcPts val="0"/>
              </a:spcAft>
              <a:buSzPts val="1100"/>
              <a:buFont typeface="Noto Sans Symbols"/>
              <a:buChar char="✔"/>
            </a:pPr>
            <a:r>
              <a:rPr lang="es-ES" sz="1100" i="0" u="none" strike="noStrike" cap="none">
                <a:solidFill>
                  <a:srgbClr val="000000"/>
                </a:solidFill>
              </a:rPr>
              <a:t>Naive Bayes e</a:t>
            </a:r>
            <a:r>
              <a:rPr lang="es-ES" sz="1100" i="0">
                <a:solidFill>
                  <a:srgbClr val="000000"/>
                </a:solidFill>
              </a:rPr>
              <a:t>s una técnica de clasificación basada en el Teorema de Bayes</a:t>
            </a:r>
            <a:r>
              <a:rPr lang="es-ES" sz="1100" i="0" u="none" strike="noStrike" cap="none">
                <a:solidFill>
                  <a:srgbClr val="000000"/>
                </a:solidFill>
              </a:rPr>
              <a:t> </a:t>
            </a:r>
            <a:r>
              <a:rPr lang="es-ES" sz="1100" i="0">
                <a:solidFill>
                  <a:srgbClr val="000000"/>
                </a:solidFill>
              </a:rPr>
              <a:t>con un supuesto de independencia entre predictores. En términos simples, un clasificador Naive Bayes asume que la presencia de una característica particular en una clase no está relacionada con la presencia de ninguna otra característica.</a:t>
            </a:r>
            <a:endParaRPr sz="1100" i="0" u="none" strike="noStrike" cap="none">
              <a:solidFill>
                <a:srgbClr val="000000"/>
              </a:solidFill>
            </a:endParaRPr>
          </a:p>
          <a:p>
            <a:pPr marL="628650" marR="0" lvl="1" indent="-165100" algn="l" rtl="0">
              <a:lnSpc>
                <a:spcPct val="100000"/>
              </a:lnSpc>
              <a:spcBef>
                <a:spcPts val="0"/>
              </a:spcBef>
              <a:spcAft>
                <a:spcPts val="0"/>
              </a:spcAft>
              <a:buSzPts val="1100"/>
              <a:buFont typeface="Calibri"/>
              <a:buChar char="✔"/>
            </a:pPr>
            <a:r>
              <a:rPr lang="es-ES" sz="1100" i="0">
                <a:solidFill>
                  <a:srgbClr val="000000"/>
                </a:solidFill>
              </a:rPr>
              <a:t>Validación cruzada</a:t>
            </a:r>
            <a:r>
              <a:rPr lang="es-ES" sz="1100" i="0" u="none" strike="noStrike" cap="none">
                <a:solidFill>
                  <a:srgbClr val="000000"/>
                </a:solidFill>
              </a:rPr>
              <a:t>: La Validación Cruzada o k-fold Cross Validation consiste en tomar los datos originales y crear a partir de ellos dos conjuntos separados: un primer conjunto de entrenamiento (y prueba), y un segundo conjunto de validación. Luego, el conjunto de entrenamiento se va a dividir en k subconjuntos y, al momento de realizar el entrenamiento, se va a tomar cada k subconjunto como conjunto de prueba del modelo, mientras que el resto de los datos se tomará como conjunto de entrenamiento.</a:t>
            </a:r>
            <a:endParaRPr sz="1100">
              <a:solidFill>
                <a:srgbClr val="000000"/>
              </a:solidFill>
            </a:endParaRPr>
          </a:p>
          <a:p>
            <a:pPr marL="628650" marR="0" lvl="1" indent="-165100" algn="l" rtl="0">
              <a:lnSpc>
                <a:spcPct val="100000"/>
              </a:lnSpc>
              <a:spcBef>
                <a:spcPts val="0"/>
              </a:spcBef>
              <a:spcAft>
                <a:spcPts val="0"/>
              </a:spcAft>
              <a:buSzPts val="1100"/>
              <a:buFont typeface="Noto Sans Symbols"/>
              <a:buChar char="✔"/>
            </a:pPr>
            <a:r>
              <a:rPr lang="es-ES" sz="1100" i="0" u="none" strike="noStrike" cap="none">
                <a:solidFill>
                  <a:srgbClr val="000000"/>
                </a:solidFill>
              </a:rPr>
              <a:t>K-Vecinos Cercanos: </a:t>
            </a:r>
            <a:r>
              <a:rPr lang="es-ES" sz="1100" i="0">
                <a:solidFill>
                  <a:srgbClr val="000000"/>
                </a:solidFill>
              </a:rPr>
              <a:t>Es un método que simplemente busca en las observaciones más cercanas a la que se está tratando de predecir y clasifica el punto de interés basado en la mayoría de datos que le rodean.</a:t>
            </a:r>
            <a:endParaRPr sz="1100" i="0" u="none" strike="noStrike" cap="none">
              <a:solidFill>
                <a:srgbClr val="000000"/>
              </a:solidFill>
            </a:endParaRPr>
          </a:p>
          <a:p>
            <a:pPr marL="628650" lvl="1" indent="-165100" algn="l" rtl="0">
              <a:lnSpc>
                <a:spcPct val="100000"/>
              </a:lnSpc>
              <a:spcBef>
                <a:spcPts val="0"/>
              </a:spcBef>
              <a:spcAft>
                <a:spcPts val="0"/>
              </a:spcAft>
              <a:buSzPts val="1100"/>
              <a:buFont typeface="Noto Sans Symbols"/>
              <a:buChar char="✔"/>
            </a:pPr>
            <a:r>
              <a:rPr lang="es-ES" sz="1100" i="0">
                <a:solidFill>
                  <a:srgbClr val="000000"/>
                </a:solidFill>
              </a:rPr>
              <a:t>SVM: Una máquina de vectores de soporte construye un hiperplano óptimo en forma de superficie de decisión, de modo que el margen de separación entre las dos clases en los datos se amplía al máximo.</a:t>
            </a:r>
            <a:endParaRPr sz="1100" i="0">
              <a:solidFill>
                <a:srgbClr val="000000"/>
              </a:solidFill>
            </a:endParaRPr>
          </a:p>
          <a:p>
            <a:pPr marL="628650" lvl="1" indent="-165100" algn="l" rtl="0">
              <a:lnSpc>
                <a:spcPct val="100000"/>
              </a:lnSpc>
              <a:spcBef>
                <a:spcPts val="0"/>
              </a:spcBef>
              <a:spcAft>
                <a:spcPts val="0"/>
              </a:spcAft>
              <a:buSzPts val="1100"/>
              <a:buFont typeface="Calibri"/>
              <a:buChar char="✔"/>
            </a:pPr>
            <a:r>
              <a:rPr lang="es-ES" sz="1100" i="0">
                <a:solidFill>
                  <a:srgbClr val="000000"/>
                </a:solidFill>
              </a:rPr>
              <a:t>¿Cuáles otros encontraron durante la investigación?</a:t>
            </a:r>
            <a:endParaRPr sz="1100">
              <a:solidFill>
                <a:srgbClr val="000000"/>
              </a:solidFill>
            </a:endParaRPr>
          </a:p>
          <a:p>
            <a:pPr marL="628650" lvl="1" indent="-95250" algn="l" rtl="0">
              <a:lnSpc>
                <a:spcPct val="100000"/>
              </a:lnSpc>
              <a:spcBef>
                <a:spcPts val="0"/>
              </a:spcBef>
              <a:spcAft>
                <a:spcPts val="0"/>
              </a:spcAft>
              <a:buClr>
                <a:schemeClr val="dk1"/>
              </a:buClr>
              <a:buSzPts val="1200"/>
              <a:buFont typeface="Noto Sans Symbols"/>
              <a:buNone/>
            </a:pPr>
            <a:endParaRPr sz="1100">
              <a:solidFill>
                <a:srgbClr val="000000"/>
              </a:solidFill>
            </a:endParaRPr>
          </a:p>
          <a:p>
            <a:pPr marL="0" lvl="0" indent="0" algn="l" rtl="0">
              <a:lnSpc>
                <a:spcPct val="100000"/>
              </a:lnSpc>
              <a:spcBef>
                <a:spcPts val="0"/>
              </a:spcBef>
              <a:spcAft>
                <a:spcPts val="0"/>
              </a:spcAft>
              <a:buSzPts val="1400"/>
              <a:buNone/>
            </a:pPr>
            <a:endParaRPr sz="1100">
              <a:solidFill>
                <a:srgbClr val="000000"/>
              </a:solidFill>
            </a:endParaRPr>
          </a:p>
        </p:txBody>
      </p:sp>
      <p:sp>
        <p:nvSpPr>
          <p:cNvPr id="663" name="Google Shape;663;p7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7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7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a:t>Pensando en sus trabajos, en qué casos aplicaría aprendizaje no supervisado y cuándo supervisado. </a:t>
            </a:r>
            <a:endParaRPr/>
          </a:p>
          <a:p>
            <a:pPr marL="0" marR="0" lvl="0" indent="0" algn="l" rtl="0">
              <a:lnSpc>
                <a:spcPct val="100000"/>
              </a:lnSpc>
              <a:spcBef>
                <a:spcPts val="0"/>
              </a:spcBef>
              <a:spcAft>
                <a:spcPts val="0"/>
              </a:spcAft>
              <a:buClr>
                <a:schemeClr val="dk1"/>
              </a:buClr>
              <a:buSzPts val="1200"/>
              <a:buFont typeface="Calibri"/>
              <a:buNone/>
            </a:pPr>
            <a:r>
              <a:rPr lang="es-ES"/>
              <a:t>Titanic, reconocimiento de imágenes, Covid, Iris, son todos datasets para aprendizaje supervisado y de clasificación ya que tenemos etiquetas y podemos </a:t>
            </a:r>
            <a:r>
              <a:rPr lang="es-ES" sz="1200" b="0" i="0" u="none" strike="noStrike" cap="none">
                <a:solidFill>
                  <a:schemeClr val="dk1"/>
                </a:solidFill>
                <a:latin typeface="Calibri"/>
                <a:ea typeface="Calibri"/>
                <a:cs typeface="Calibri"/>
                <a:sym typeface="Calibri"/>
              </a:rPr>
              <a:t>segregar la data a través de la clase.</a:t>
            </a:r>
            <a:endParaRPr/>
          </a:p>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Un ejemplo de regresión sería por ejemplo, recomendar una película de Netflix, predecir el clima, predecir una distancia, una altura, una calificación, etc.</a:t>
            </a:r>
            <a:endParaRPr/>
          </a:p>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Recuerde que tanto para el cierre como en el transcurso del proceso formativo, lo más relevante es promover espacios de participación activa.</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a partir de las preguntas planteadas en la slide sobre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672" name="Google Shape;672;p7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7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76: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recordemos que estamos revisando algoritmos de ML, paso que sigue tras haber hecho un análisis exploratorio de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La sesión anterior se vio Algoritmos de Clasificación. Esta sesión se verán algoritmos de regresión.</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679" name="Google Shape;679;p76: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Así como hay publicaciones muy buenas respecto al uso y manejo de datos, también se tiene la otra cara de la moneda.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El uso indebido de los datos y la pérdida de la privacidad.</a:t>
            </a:r>
            <a:endParaRPr/>
          </a:p>
          <a:p>
            <a:pPr marL="17145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Como ejemplos clásicos tenemos los siguientes:</a:t>
            </a:r>
            <a:endParaRPr/>
          </a:p>
          <a:p>
            <a:pPr marL="17145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Cambridge Analytica: Uso de datos de Facebook para campaña política de Donald Trump.</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Georreferencia de pacientes con Covid-19 en Chile.</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Contabilizaciones erróneas de contagiados por coronavirus durante el primer semestre del año 2020.</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Publicidad dedicada en base a las búsquedas que hacemos con nuestros dispositivos móviles.</a:t>
            </a:r>
            <a:endParaRPr/>
          </a:p>
          <a:p>
            <a:pPr marL="457200" lvl="1" indent="0" algn="l" rtl="0">
              <a:lnSpc>
                <a:spcPct val="100000"/>
              </a:lnSpc>
              <a:spcBef>
                <a:spcPts val="0"/>
              </a:spcBef>
              <a:spcAft>
                <a:spcPts val="0"/>
              </a:spcAft>
              <a:buSzPts val="1400"/>
              <a:buFont typeface="Arial"/>
              <a:buNone/>
            </a:pPr>
            <a:r>
              <a:rPr lang="es-ES"/>
              <a:t> </a:t>
            </a:r>
            <a:endParaRPr/>
          </a:p>
        </p:txBody>
      </p:sp>
      <p:sp>
        <p:nvSpPr>
          <p:cNvPr id="140" name="Google Shape;140;p2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7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es importante orientar que seguimos en la mitad del proceso KDD</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Que los algoritmos de regresión, siguen siendo de aprendizaje supervisado, solo que en este caso no tenemos un label ni un conjunto finito de respuestas.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Durante la sesión, revisar con una lluvia de idea los contenidos revisados con anterioridad. Si es posible armar un mapa conceptual con los estudiantes para contextualizar. O bien apoyarse de las ilustraciones siguientes donde se comentan todas las aristas y perspectivas del Machine Learning y los algoritmos de acuerdo al tipo de aprendizaje.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verán casos puntuales de algoritmos de regresión.</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689" name="Google Shape;689;p7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7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7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La característica clave de un algoritmo de regresión es que el resultado que tratamos de predecir es un número, dentro de un conjunto de valores infinitos.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Mientras que en uno de clasificación tenemos etiquetas o labels determinados y finitos, en uno de regresión no hay clases.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Los sistemas de predicción se realizan con este tipo de algoritmo, el funcionamiento que tiene es que trata de calcular el valor de un registro en una columna, a partir de otros ejemplos y de los otros features.</a:t>
            </a:r>
            <a:endParaRPr/>
          </a:p>
        </p:txBody>
      </p:sp>
      <p:sp>
        <p:nvSpPr>
          <p:cNvPr id="696" name="Google Shape;696;p7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Algunos ejemplos de Regresión.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Consultar a los estudiantes si se les ocurren otros casos o ejemplos en donde no existan clases ni labels.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703" name="Google Shape;703;p7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CL" dirty="0"/>
              <a:t>En este tipo de aprendizaje también se puede hacer reducción de dimensionalidad. </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A555F"/>
                </a:solidFill>
                <a:effectLst/>
                <a:latin typeface="Helvetica" panose="020B0604020202020204" pitchFamily="34" charset="0"/>
              </a:rPr>
              <a:t>Recordemos que corresponde a una técnica de ir quitando características y luego tiende a agregar tantas características como sea posible al principio. Sin embargo, después de cierto punto, el rendimiento del modelo disminuirá con el creciente número de elementos. Este fenómeno se conoce como “la maldición de la dimensionalidad”. Esta técnica consiste en buscar el punto exacto donde las dimensiones no son muchas ni son muy pocas.</a:t>
            </a:r>
          </a:p>
          <a:p>
            <a:pPr marL="171450" lvl="0" indent="-171450" algn="l" rtl="0">
              <a:lnSpc>
                <a:spcPct val="100000"/>
              </a:lnSpc>
              <a:spcBef>
                <a:spcPts val="0"/>
              </a:spcBef>
              <a:spcAft>
                <a:spcPts val="0"/>
              </a:spcAft>
              <a:buClr>
                <a:schemeClr val="dk1"/>
              </a:buClr>
              <a:buSzPts val="1200"/>
              <a:buFont typeface="Noto Sans Symbols"/>
              <a:buChar char="✔"/>
            </a:pPr>
            <a:r>
              <a:rPr lang="es-CL" dirty="0"/>
              <a:t>Podríamos eventualmente llegar a un sobreajuste del modelo (</a:t>
            </a:r>
            <a:r>
              <a:rPr lang="es-CL" dirty="0" err="1"/>
              <a:t>overfitting</a:t>
            </a:r>
            <a:r>
              <a:rPr lang="es-CL" dirty="0"/>
              <a:t>) donde los datos no son generalizados y se corresponden demasiado con el conjunto de entrenamiento. </a:t>
            </a:r>
          </a:p>
          <a:p>
            <a:pPr marL="171450" lvl="0" indent="-171450" algn="l" rtl="0">
              <a:lnSpc>
                <a:spcPct val="100000"/>
              </a:lnSpc>
              <a:spcBef>
                <a:spcPts val="0"/>
              </a:spcBef>
              <a:spcAft>
                <a:spcPts val="0"/>
              </a:spcAft>
              <a:buClr>
                <a:schemeClr val="dk1"/>
              </a:buClr>
              <a:buSzPts val="1200"/>
              <a:buFont typeface="Noto Sans Symbols"/>
              <a:buChar char="✔"/>
            </a:pPr>
            <a:r>
              <a:rPr lang="es-419" b="0" i="0" dirty="0">
                <a:solidFill>
                  <a:srgbClr val="4A555F"/>
                </a:solidFill>
                <a:effectLst/>
                <a:latin typeface="Helvetica" panose="020B0604020202020204" pitchFamily="34" charset="0"/>
              </a:rPr>
              <a:t>¿cómo podríamos superar la maldición de la dimensionalidad y evitar el sobreajuste, especialmente cuando tenemos muchas características y comparativamente pocas muestras de entrenamiento?</a:t>
            </a:r>
            <a:endParaRPr dirty="0"/>
          </a:p>
          <a:p>
            <a:pPr marL="171450" lvl="0" indent="-95250" algn="l" rtl="0">
              <a:lnSpc>
                <a:spcPct val="100000"/>
              </a:lnSpc>
              <a:spcBef>
                <a:spcPts val="0"/>
              </a:spcBef>
              <a:spcAft>
                <a:spcPts val="0"/>
              </a:spcAft>
              <a:buClr>
                <a:schemeClr val="dk1"/>
              </a:buClr>
              <a:buSzPts val="1200"/>
              <a:buFont typeface="Noto Sans Symbols"/>
              <a:buNone/>
            </a:pPr>
            <a:endParaRPr dirty="0"/>
          </a:p>
          <a:p>
            <a:pPr marL="0" lvl="0" indent="0" algn="l" rtl="0">
              <a:lnSpc>
                <a:spcPct val="100000"/>
              </a:lnSpc>
              <a:spcBef>
                <a:spcPts val="0"/>
              </a:spcBef>
              <a:spcAft>
                <a:spcPts val="0"/>
              </a:spcAft>
              <a:buSzPts val="1400"/>
              <a:buNone/>
            </a:pPr>
            <a:endParaRPr dirty="0"/>
          </a:p>
        </p:txBody>
      </p:sp>
      <p:sp>
        <p:nvSpPr>
          <p:cNvPr id="703" name="Google Shape;703;p7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73</a:t>
            </a:fld>
            <a:endParaRPr/>
          </a:p>
        </p:txBody>
      </p:sp>
    </p:spTree>
    <p:extLst>
      <p:ext uri="{BB962C8B-B14F-4D97-AF65-F5344CB8AC3E}">
        <p14:creationId xmlns:p14="http://schemas.microsoft.com/office/powerpoint/2010/main" val="2519951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algn="l" fontAlgn="base"/>
            <a:r>
              <a:rPr lang="es-419" b="0" i="0" dirty="0">
                <a:solidFill>
                  <a:srgbClr val="4A555F"/>
                </a:solidFill>
                <a:effectLst/>
                <a:latin typeface="Helvetica" panose="020B0604020202020204" pitchFamily="34" charset="0"/>
              </a:rPr>
              <a:t>Selección de Características</a:t>
            </a:r>
          </a:p>
          <a:p>
            <a:pPr algn="l" fontAlgn="base"/>
            <a:r>
              <a:rPr lang="es-419" b="0" i="0" dirty="0">
                <a:solidFill>
                  <a:srgbClr val="4A555F"/>
                </a:solidFill>
                <a:effectLst/>
                <a:latin typeface="Helvetica" panose="020B0604020202020204" pitchFamily="34" charset="0"/>
              </a:rPr>
              <a:t>Ratio de valores perdidos: Es poco probable que las columnas de datos con demasiados valores faltantes contengan mucha información útil. De este modo, se pueden eliminar las columnas de datos.</a:t>
            </a:r>
          </a:p>
          <a:p>
            <a:pPr algn="l" fontAlgn="base"/>
            <a:r>
              <a:rPr lang="es-419" b="0" i="0" dirty="0">
                <a:solidFill>
                  <a:srgbClr val="4A555F"/>
                </a:solidFill>
                <a:effectLst/>
                <a:latin typeface="Helvetica" panose="020B0604020202020204" pitchFamily="34" charset="0"/>
              </a:rPr>
              <a:t>Filtro de baja varianza: Al igual que la técnica anterior, las columnas de datos con pocos cambios en los datos contienen poca información. De este modo, se pueden eliminar todas las columnas de datos con una desviación inferior a un umbral determinado.</a:t>
            </a:r>
          </a:p>
          <a:p>
            <a:pPr algn="l" fontAlgn="base"/>
            <a:r>
              <a:rPr lang="es-419" b="0" i="0" dirty="0">
                <a:solidFill>
                  <a:srgbClr val="4A555F"/>
                </a:solidFill>
                <a:effectLst/>
                <a:latin typeface="Helvetica" panose="020B0604020202020204" pitchFamily="34" charset="0"/>
              </a:rPr>
              <a:t>Filtro de alta correlación: Es probable que las columnas de datos con tendencias muy similares también contengan información muy similar, y solo una de ellas bastará para la clasificación. Aquí calculamos el coeficiente de correlación de Pearson entre columnas numéricas y el valor de chi-cuadrado de Pearson entre columnas nominales. </a:t>
            </a:r>
          </a:p>
          <a:p>
            <a:pPr algn="l" fontAlgn="base"/>
            <a:r>
              <a:rPr lang="es-419" b="0" i="0" dirty="0">
                <a:solidFill>
                  <a:srgbClr val="4A555F"/>
                </a:solidFill>
                <a:effectLst/>
                <a:latin typeface="Helvetica" panose="020B0604020202020204" pitchFamily="34" charset="0"/>
              </a:rPr>
              <a:t>Bosques aleatorios: Son útiles para la selección de columnas, además de ser clasificadores eficaces. Aquí generamos un conjunto grande y cuidadosamente construido de árboles para predecir las clases objetivo y luego usamos las estadísticas de uso de cada columna para encontrar el subconjunto más informativo de columnas. </a:t>
            </a:r>
          </a:p>
          <a:p>
            <a:pPr algn="l" fontAlgn="base"/>
            <a:r>
              <a:rPr lang="es-419" b="0" i="0" dirty="0">
                <a:solidFill>
                  <a:srgbClr val="4A555F"/>
                </a:solidFill>
                <a:effectLst/>
                <a:latin typeface="Helvetica" panose="020B0604020202020204" pitchFamily="34" charset="0"/>
              </a:rPr>
              <a:t>Eliminación de características hacia atrás: En esta técnica, en una iteración dada, el algoritmo de clasificación seleccionado se entrena en n columnas de entrada. Luego eliminamos una columna de entrada a la vez y entrenamos el mismo modelo en las columnas n-1. Se elimina la columna de entrada cuya eliminación ha producido el menor aumento en la tasa de error, lo que nos deja con las columnas de entrada n-1. A continuación, se repite la clasificación utilizando columnas n-2, y así sucesivamente. </a:t>
            </a:r>
          </a:p>
          <a:p>
            <a:pPr algn="l" fontAlgn="base"/>
            <a:r>
              <a:rPr lang="es-419" b="0" i="0" dirty="0">
                <a:solidFill>
                  <a:srgbClr val="4A555F"/>
                </a:solidFill>
                <a:effectLst/>
                <a:latin typeface="Helvetica" panose="020B0604020202020204" pitchFamily="34" charset="0"/>
              </a:rPr>
              <a:t>Construcción de característica secuencial hacia adelante: Este es el proceso inverso a la eliminación de características hacia atrás. Comenzamos con una sola columna, añadiendo progresivamente una columna a la vez, es decir, la columna que produce el mayor aumento en el rendimiento. Ambos algoritmos, la eliminación de característica hacia atrás y este son bastante costosos en términos de tiempo y cálculo. Solo son prácticos cuando se aplican a un conjunto de datos con un número relativamente bajo de columnas de entrada.</a:t>
            </a:r>
          </a:p>
          <a:p>
            <a:pPr marL="171450" lvl="0" indent="-95250" algn="l" rtl="0">
              <a:lnSpc>
                <a:spcPct val="100000"/>
              </a:lnSpc>
              <a:spcBef>
                <a:spcPts val="0"/>
              </a:spcBef>
              <a:spcAft>
                <a:spcPts val="0"/>
              </a:spcAft>
              <a:buClr>
                <a:schemeClr val="dk1"/>
              </a:buClr>
              <a:buSzPts val="1200"/>
              <a:buFont typeface="Noto Sans Symbols"/>
              <a:buNone/>
            </a:pPr>
            <a:r>
              <a:rPr lang="es-CL" dirty="0"/>
              <a:t>https://aprendeia.com/reduccion-de-la-dimensionalidad-machine-learning/</a:t>
            </a:r>
            <a:endParaRPr dirty="0"/>
          </a:p>
          <a:p>
            <a:pPr marL="0" lvl="0" indent="0" algn="l" rtl="0">
              <a:lnSpc>
                <a:spcPct val="100000"/>
              </a:lnSpc>
              <a:spcBef>
                <a:spcPts val="0"/>
              </a:spcBef>
              <a:spcAft>
                <a:spcPts val="0"/>
              </a:spcAft>
              <a:buSzPts val="1400"/>
              <a:buNone/>
            </a:pPr>
            <a:endParaRPr dirty="0"/>
          </a:p>
        </p:txBody>
      </p:sp>
      <p:sp>
        <p:nvSpPr>
          <p:cNvPr id="703" name="Google Shape;703;p7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74</a:t>
            </a:fld>
            <a:endParaRPr/>
          </a:p>
        </p:txBody>
      </p:sp>
    </p:spTree>
    <p:extLst>
      <p:ext uri="{BB962C8B-B14F-4D97-AF65-F5344CB8AC3E}">
        <p14:creationId xmlns:p14="http://schemas.microsoft.com/office/powerpoint/2010/main" val="1412125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algn="l" fontAlgn="base"/>
            <a:r>
              <a:rPr lang="es-419" b="0" i="0" dirty="0">
                <a:solidFill>
                  <a:srgbClr val="4A555F"/>
                </a:solidFill>
                <a:effectLst/>
                <a:latin typeface="Helvetica" panose="020B0604020202020204" pitchFamily="34" charset="0"/>
              </a:rPr>
              <a:t>Métodos de reducción de la dimensionalidad lineal</a:t>
            </a:r>
          </a:p>
          <a:p>
            <a:pPr algn="l" fontAlgn="base"/>
            <a:r>
              <a:rPr lang="es-419" b="0" i="0" dirty="0">
                <a:solidFill>
                  <a:srgbClr val="4A555F"/>
                </a:solidFill>
                <a:effectLst/>
                <a:latin typeface="Helvetica" panose="020B0604020202020204" pitchFamily="34" charset="0"/>
              </a:rPr>
              <a:t>Los métodos de reducción de la dimensionalidad más comunes y conocidos son los que aplican transformaciones lineales, como por ejemplo los siguientes.</a:t>
            </a:r>
          </a:p>
          <a:p>
            <a:pPr algn="l" fontAlgn="base"/>
            <a:r>
              <a:rPr lang="es-419" b="0" i="0" dirty="0">
                <a:solidFill>
                  <a:srgbClr val="4A555F"/>
                </a:solidFill>
                <a:effectLst/>
                <a:latin typeface="Helvetica" panose="020B0604020202020204" pitchFamily="34" charset="0"/>
              </a:rPr>
              <a:t>Análisis factorial: Esta técnica se utiliza para reducir un gran número de variables a un menor número de factores. Los valores de los datos observados se expresan como funciones de varias causas posibles para encontrar las más importantes. </a:t>
            </a:r>
          </a:p>
          <a:p>
            <a:pPr algn="l" fontAlgn="base"/>
            <a:r>
              <a:rPr lang="es-419" b="0" i="0" dirty="0">
                <a:solidFill>
                  <a:srgbClr val="4A555F"/>
                </a:solidFill>
                <a:effectLst/>
                <a:latin typeface="Helvetica" panose="020B0604020202020204" pitchFamily="34" charset="0"/>
              </a:rPr>
              <a:t>Análisis de componentes principales (PCA): Es un procedimiento estadístico que transforma ortogonalmente las n dimensiones numéricas originales de un conjunto de datos en un nuevo conjunto de n dimensiones llamadas componentes principales. Como resultado de la transformación, el primer componente principal tiene la mayor varianza posible. Cada componente principal subsiguiente tiene la mayor varianza posible bajo la restricción de que es ortogonal a los componentes principales precedentes, es decir, no está correlacionado con ellos. Nota que la transformación PCA es sensible a la escala relativa de las columnas originales y, por lo tanto, los datos necesitan </a:t>
            </a:r>
            <a:r>
              <a:rPr lang="es-419" b="1" i="0" dirty="0">
                <a:solidFill>
                  <a:srgbClr val="4A555F"/>
                </a:solidFill>
                <a:effectLst/>
                <a:latin typeface="Helvetica" panose="020B0604020202020204" pitchFamily="34" charset="0"/>
              </a:rPr>
              <a:t>ser normalizados antes de aplicar PCA</a:t>
            </a:r>
            <a:r>
              <a:rPr lang="es-419" b="0" i="0" dirty="0">
                <a:solidFill>
                  <a:srgbClr val="4A555F"/>
                </a:solidFill>
                <a:effectLst/>
                <a:latin typeface="Helvetica" panose="020B0604020202020204" pitchFamily="34" charset="0"/>
              </a:rPr>
              <a:t>. Observa también que las nuevas coordenadas ya no son variables reales producidas por el sistema. </a:t>
            </a:r>
            <a:r>
              <a:rPr lang="es-419" b="1" i="0" dirty="0">
                <a:solidFill>
                  <a:srgbClr val="4A555F"/>
                </a:solidFill>
                <a:effectLst/>
                <a:latin typeface="Helvetica" panose="020B0604020202020204" pitchFamily="34" charset="0"/>
              </a:rPr>
              <a:t>La aplicación de PCA al conjunto de datos pierde su capacidad de interpretación</a:t>
            </a:r>
            <a:r>
              <a:rPr lang="es-419" b="0" i="0" dirty="0">
                <a:solidFill>
                  <a:srgbClr val="4A555F"/>
                </a:solidFill>
                <a:effectLst/>
                <a:latin typeface="Helvetica" panose="020B0604020202020204" pitchFamily="34" charset="0"/>
              </a:rPr>
              <a:t>. Si la interpretación de los resultados es importante para su análisis, la PCA no es la transformación que debes aplicar.</a:t>
            </a:r>
          </a:p>
          <a:p>
            <a:pPr algn="l" fontAlgn="base"/>
            <a:r>
              <a:rPr lang="es-419" b="0" i="0" dirty="0">
                <a:solidFill>
                  <a:srgbClr val="4A555F"/>
                </a:solidFill>
                <a:effectLst/>
                <a:latin typeface="Helvetica" panose="020B0604020202020204" pitchFamily="34" charset="0"/>
              </a:rPr>
              <a:t>Análisis discriminante lineal (LDA): Proyecta los datos de forma que se maximiza la separabilidad de clases. Los ejemplos de la misma clase se ponen muy juntos en la proyección. Ejemplos de diferentes clases son colocados muy lejos por la proyección.</a:t>
            </a:r>
          </a:p>
          <a:p>
            <a:pPr algn="l" fontAlgn="base"/>
            <a:r>
              <a:rPr lang="es-419" b="0" i="0" dirty="0">
                <a:solidFill>
                  <a:srgbClr val="4A555F"/>
                </a:solidFill>
                <a:effectLst/>
                <a:latin typeface="Helvetica" panose="020B0604020202020204" pitchFamily="34" charset="0"/>
              </a:rPr>
              <a:t>Métodos de reducción de la dimensionalidad no lineal: Los métodos de transformación no lineal o los métodos de aprendizaje múltiple se utilizan cuando los datos no se encuentran en un espacio lineal. Se basa en la hipótesis de que, en una estructura de alta dimensión, la información más relevante se concentra en un pequeño número de colectores de baja dimensión.</a:t>
            </a:r>
          </a:p>
          <a:p>
            <a:pPr algn="l" fontAlgn="base"/>
            <a:r>
              <a:rPr lang="es-419" b="0" i="0" dirty="0">
                <a:solidFill>
                  <a:srgbClr val="4A555F"/>
                </a:solidFill>
                <a:effectLst/>
                <a:latin typeface="Helvetica" panose="020B0604020202020204" pitchFamily="34" charset="0"/>
              </a:rPr>
              <a:t>Algunos de los métodos de aprendizaje más populares son los siguientes.</a:t>
            </a:r>
          </a:p>
          <a:p>
            <a:pPr algn="l" fontAlgn="base"/>
            <a:r>
              <a:rPr lang="es-419" b="0" i="0" dirty="0">
                <a:solidFill>
                  <a:srgbClr val="4A555F"/>
                </a:solidFill>
                <a:effectLst/>
                <a:latin typeface="Helvetica" panose="020B0604020202020204" pitchFamily="34" charset="0"/>
              </a:rPr>
              <a:t>Escala multidimensional (MDS): Una técnica utilizada para analizar la similitud o disimilitud de los datos como distancias en un espacio geométrico. Proyecto los datos a una dimensión inferior de manera que los puntos de datos que están cerca unos de otros, en términos de distancia euclidiana, en la dimensión superior también estén cerca en la dimensión inferior.</a:t>
            </a:r>
          </a:p>
          <a:p>
            <a:pPr algn="l" fontAlgn="base"/>
            <a:r>
              <a:rPr lang="es-419" b="0" i="0" dirty="0">
                <a:solidFill>
                  <a:srgbClr val="4A555F"/>
                </a:solidFill>
                <a:effectLst/>
                <a:latin typeface="Helvetica" panose="020B0604020202020204" pitchFamily="34" charset="0"/>
              </a:rPr>
              <a:t>Mapeo de características isométricas (</a:t>
            </a:r>
            <a:r>
              <a:rPr lang="es-419" b="0" i="0" dirty="0" err="1">
                <a:solidFill>
                  <a:srgbClr val="4A555F"/>
                </a:solidFill>
                <a:effectLst/>
                <a:latin typeface="Helvetica" panose="020B0604020202020204" pitchFamily="34" charset="0"/>
              </a:rPr>
              <a:t>Isomap</a:t>
            </a:r>
            <a:r>
              <a:rPr lang="es-419" b="0" i="0" dirty="0">
                <a:solidFill>
                  <a:srgbClr val="4A555F"/>
                </a:solidFill>
                <a:effectLst/>
                <a:latin typeface="Helvetica" panose="020B0604020202020204" pitchFamily="34" charset="0"/>
              </a:rPr>
              <a:t>): Proyecta los datos a una dimensión inferior al tiempo que preserva la distancia geodésica, en lugar de la distancia euclidiana como en el MDS. La distancia geodésica es la distancia más corta entre dos puntos de una curva.</a:t>
            </a:r>
          </a:p>
          <a:p>
            <a:pPr algn="l" fontAlgn="base"/>
            <a:r>
              <a:rPr lang="es-419" b="0" i="0" dirty="0">
                <a:solidFill>
                  <a:srgbClr val="4A555F"/>
                </a:solidFill>
                <a:effectLst/>
                <a:latin typeface="Helvetica" panose="020B0604020202020204" pitchFamily="34" charset="0"/>
              </a:rPr>
              <a:t>Incrustación localmente lineal (LLE): Recupera la estructura global no lineal de los ajustes lineales. Cada parche local del colector puede escribirse como una suma lineal y ponderada de sus vecinos con datos suficientes.</a:t>
            </a:r>
          </a:p>
          <a:p>
            <a:pPr algn="l" fontAlgn="base"/>
            <a:r>
              <a:rPr lang="es-419" b="0" i="0" dirty="0">
                <a:solidFill>
                  <a:srgbClr val="4A555F"/>
                </a:solidFill>
                <a:effectLst/>
                <a:latin typeface="Helvetica" panose="020B0604020202020204" pitchFamily="34" charset="0"/>
              </a:rPr>
              <a:t>Mapas </a:t>
            </a:r>
            <a:r>
              <a:rPr lang="es-419" b="0" i="0" dirty="0" err="1">
                <a:solidFill>
                  <a:srgbClr val="4A555F"/>
                </a:solidFill>
                <a:effectLst/>
                <a:latin typeface="Helvetica" panose="020B0604020202020204" pitchFamily="34" charset="0"/>
              </a:rPr>
              <a:t>Hessien</a:t>
            </a:r>
            <a:r>
              <a:rPr lang="es-419" b="0" i="0" dirty="0">
                <a:solidFill>
                  <a:srgbClr val="4A555F"/>
                </a:solidFill>
                <a:effectLst/>
                <a:latin typeface="Helvetica" panose="020B0604020202020204" pitchFamily="34" charset="0"/>
              </a:rPr>
              <a:t> (HLLE): Proyecto los datos a una dimensión más baja mientras preserva el vecindario local como LLE, pero utiliza el operador </a:t>
            </a:r>
            <a:r>
              <a:rPr lang="es-419" b="0" i="0" dirty="0" err="1">
                <a:solidFill>
                  <a:srgbClr val="4A555F"/>
                </a:solidFill>
                <a:effectLst/>
                <a:latin typeface="Helvetica" panose="020B0604020202020204" pitchFamily="34" charset="0"/>
              </a:rPr>
              <a:t>Hessian</a:t>
            </a:r>
            <a:r>
              <a:rPr lang="es-419" b="0" i="0" dirty="0">
                <a:solidFill>
                  <a:srgbClr val="4A555F"/>
                </a:solidFill>
                <a:effectLst/>
                <a:latin typeface="Helvetica" panose="020B0604020202020204" pitchFamily="34" charset="0"/>
              </a:rPr>
              <a:t> para lograr mejorar este resultado y de ahí el nombre.</a:t>
            </a:r>
          </a:p>
          <a:p>
            <a:pPr algn="l" fontAlgn="base"/>
            <a:r>
              <a:rPr lang="es-419" b="0" i="0" dirty="0">
                <a:solidFill>
                  <a:srgbClr val="4A555F"/>
                </a:solidFill>
                <a:effectLst/>
                <a:latin typeface="Helvetica" panose="020B0604020202020204" pitchFamily="34" charset="0"/>
              </a:rPr>
              <a:t>Incrustación de vecinos estocásticos distribuidos en t (t-SNE): Calcula la probabilidad de que pares de puntos de datos en el espacio de alta dimensión estén relacionados y luego elige una inserción de baja dimensión que produce una distribución similar.</a:t>
            </a:r>
          </a:p>
          <a:p>
            <a:pPr algn="l" fontAlgn="base"/>
            <a:r>
              <a:rPr lang="es-419" b="0" i="0" dirty="0">
                <a:solidFill>
                  <a:srgbClr val="4A555F"/>
                </a:solidFill>
                <a:effectLst/>
                <a:latin typeface="Helvetica" panose="020B0604020202020204" pitchFamily="34" charset="0"/>
              </a:rPr>
              <a:t>La reducción de dimensionalidad no es necesaria en cada uno de los proyectos, todo dependerá la situación.</a:t>
            </a:r>
          </a:p>
          <a:p>
            <a:pPr marL="171450" lvl="0" indent="-95250" algn="l" rtl="0">
              <a:lnSpc>
                <a:spcPct val="100000"/>
              </a:lnSpc>
              <a:spcBef>
                <a:spcPts val="0"/>
              </a:spcBef>
              <a:spcAft>
                <a:spcPts val="0"/>
              </a:spcAft>
              <a:buClr>
                <a:schemeClr val="dk1"/>
              </a:buClr>
              <a:buSzPts val="1200"/>
              <a:buFont typeface="Noto Sans Symbols"/>
              <a:buNone/>
            </a:pPr>
            <a:endParaRPr lang="es-CL" dirty="0"/>
          </a:p>
          <a:p>
            <a:pPr marL="171450" lvl="0" indent="-95250" algn="l" rtl="0">
              <a:lnSpc>
                <a:spcPct val="100000"/>
              </a:lnSpc>
              <a:spcBef>
                <a:spcPts val="0"/>
              </a:spcBef>
              <a:spcAft>
                <a:spcPts val="0"/>
              </a:spcAft>
              <a:buClr>
                <a:schemeClr val="dk1"/>
              </a:buClr>
              <a:buSzPts val="1200"/>
              <a:buFont typeface="Noto Sans Symbols"/>
              <a:buNone/>
            </a:pPr>
            <a:r>
              <a:rPr lang="es-CL" dirty="0"/>
              <a:t>https://aprendeia.com/reduccion-de-la-dimensionalidad-machine-learning/</a:t>
            </a:r>
            <a:endParaRPr dirty="0"/>
          </a:p>
          <a:p>
            <a:pPr marL="0" lvl="0" indent="0" algn="l" rtl="0">
              <a:lnSpc>
                <a:spcPct val="100000"/>
              </a:lnSpc>
              <a:spcBef>
                <a:spcPts val="0"/>
              </a:spcBef>
              <a:spcAft>
                <a:spcPts val="0"/>
              </a:spcAft>
              <a:buSzPts val="1400"/>
              <a:buNone/>
            </a:pPr>
            <a:endParaRPr dirty="0"/>
          </a:p>
        </p:txBody>
      </p:sp>
      <p:sp>
        <p:nvSpPr>
          <p:cNvPr id="703" name="Google Shape;703;p7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75</a:t>
            </a:fld>
            <a:endParaRPr/>
          </a:p>
        </p:txBody>
      </p:sp>
    </p:spTree>
    <p:extLst>
      <p:ext uri="{BB962C8B-B14F-4D97-AF65-F5344CB8AC3E}">
        <p14:creationId xmlns:p14="http://schemas.microsoft.com/office/powerpoint/2010/main" val="4291043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1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1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b="0">
                <a:highlight>
                  <a:srgbClr val="FFFFFF"/>
                </a:highlight>
              </a:rPr>
              <a:t>La actividad consiste en que una investigación de a pares, donde se detalle </a:t>
            </a:r>
            <a:r>
              <a:rPr lang="es-ES">
                <a:highlight>
                  <a:srgbClr val="FFFFFF"/>
                </a:highlight>
              </a:rPr>
              <a:t>cuáles</a:t>
            </a:r>
            <a:r>
              <a:rPr lang="es-ES" b="0">
                <a:highlight>
                  <a:srgbClr val="FFFFFF"/>
                </a:highlight>
              </a:rPr>
              <a:t> son los principales algoritmos de clasificación.</a:t>
            </a:r>
            <a:endParaRPr/>
          </a:p>
          <a:p>
            <a:pPr marL="0" lvl="0" indent="0" algn="l" rtl="0">
              <a:lnSpc>
                <a:spcPct val="100000"/>
              </a:lnSpc>
              <a:spcBef>
                <a:spcPts val="0"/>
              </a:spcBef>
              <a:spcAft>
                <a:spcPts val="0"/>
              </a:spcAft>
              <a:buSzPts val="1400"/>
              <a:buNone/>
            </a:pPr>
            <a:r>
              <a:rPr lang="es-ES" b="0">
                <a:highlight>
                  <a:srgbClr val="FFFFFF"/>
                </a:highlight>
              </a:rPr>
              <a:t>No es necesario profundizar mucho en el </a:t>
            </a:r>
            <a:r>
              <a:rPr lang="es-ES">
                <a:highlight>
                  <a:srgbClr val="FFFFFF"/>
                </a:highlight>
              </a:rPr>
              <a:t>que</a:t>
            </a:r>
            <a:r>
              <a:rPr lang="es-ES" b="0">
                <a:highlight>
                  <a:srgbClr val="FFFFFF"/>
                </a:highlight>
              </a:rPr>
              <a:t> hay por detrás, sino priorizar la existencia de estos y definir a grandes rasgos en qué consiste cada uno.</a:t>
            </a:r>
            <a:endParaRPr b="0">
              <a:highlight>
                <a:srgbClr val="FFFFFF"/>
              </a:highlight>
            </a:endParaRPr>
          </a:p>
          <a:p>
            <a:pPr marL="171450" lvl="0" indent="-171450" algn="l" rtl="0">
              <a:lnSpc>
                <a:spcPct val="100000"/>
              </a:lnSpc>
              <a:spcBef>
                <a:spcPts val="0"/>
              </a:spcBef>
              <a:spcAft>
                <a:spcPts val="0"/>
              </a:spcAft>
              <a:buClr>
                <a:schemeClr val="dk1"/>
              </a:buClr>
              <a:buSzPts val="1200"/>
              <a:buFont typeface="Noto Sans Symbols"/>
              <a:buChar char="✔"/>
            </a:pPr>
            <a:r>
              <a:rPr lang="es-ES" b="1" u="sng">
                <a:highlight>
                  <a:srgbClr val="FFFFFF"/>
                </a:highlight>
              </a:rPr>
              <a:t>Incorporar descripción de la actividad (inicio-desarrollo-cierre): </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0" u="none">
                <a:highlight>
                  <a:srgbClr val="FFFFFF"/>
                </a:highlight>
              </a:rPr>
              <a:t>La estrategia metodológica para la actividad consiste en una actividad de investigación, donde los estudiantes trabajando en parejas, deberán analizar y descubrir cuales son los algoritmos de clasificación, para qué se usan, cuándo se deben usar y un ejemplo de uso. </a:t>
            </a:r>
            <a:endParaRPr b="0" u="none">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Inicio: </a:t>
            </a:r>
            <a:r>
              <a:rPr lang="es-ES" b="0" u="none">
                <a:highlight>
                  <a:srgbClr val="FFFFFF"/>
                </a:highlight>
              </a:rPr>
              <a:t>Investigar sobre algoritmos de regresión, al menos deberían considerar investigar sobre Regresión lineal simple, múltiple o no lineal, k-means, clustering jerárquico y aquellos que se repitan de Clasificación.</a:t>
            </a:r>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Desarrollo:</a:t>
            </a:r>
            <a:r>
              <a:rPr lang="es-ES" sz="1200" b="0" i="0" u="none" strike="noStrike" cap="none">
                <a:solidFill>
                  <a:schemeClr val="dk1"/>
                </a:solidFill>
                <a:highlight>
                  <a:srgbClr val="FFFFFF"/>
                </a:highlight>
                <a:latin typeface="Calibri"/>
                <a:ea typeface="Calibri"/>
                <a:cs typeface="Calibri"/>
                <a:sym typeface="Calibri"/>
              </a:rPr>
              <a:t> Incorporar en el mismo informe en el que se estuvo trabajando la experiencia anterior, una sección para algoritmos de regresión</a:t>
            </a:r>
            <a:r>
              <a:rPr lang="es-ES" b="0" u="none">
                <a:highlight>
                  <a:srgbClr val="FFFFFF"/>
                </a:highlight>
              </a:rPr>
              <a:t>. Idealmente añadir ejemplos de implementación de los algoritmos en R y en Python.</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Cierre:</a:t>
            </a:r>
            <a:r>
              <a:rPr lang="es-ES" b="1" u="none">
                <a:highlight>
                  <a:srgbClr val="FFFFFF"/>
                </a:highlight>
              </a:rPr>
              <a:t> </a:t>
            </a:r>
            <a:r>
              <a:rPr lang="es-ES" b="0" u="none">
                <a:highlight>
                  <a:srgbClr val="FFFFFF"/>
                </a:highlight>
              </a:rPr>
              <a:t>Consultar qué sacaron de interesante de la investigación. Centralizar contenidos y compartir ideas.</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b="0" u="none"/>
          </a:p>
          <a:p>
            <a:pPr marL="0" lvl="0" indent="0" algn="l" rtl="0">
              <a:lnSpc>
                <a:spcPct val="100000"/>
              </a:lnSpc>
              <a:spcBef>
                <a:spcPts val="0"/>
              </a:spcBef>
              <a:spcAft>
                <a:spcPts val="0"/>
              </a:spcAft>
              <a:buClr>
                <a:schemeClr val="dk1"/>
              </a:buClr>
              <a:buSzPts val="1200"/>
              <a:buFont typeface="Noto Sans Symbols"/>
              <a:buNone/>
            </a:pPr>
            <a:endParaRPr b="0" u="none"/>
          </a:p>
          <a:p>
            <a:pPr marL="0" marR="0" lvl="0" indent="0" algn="l" rtl="0">
              <a:lnSpc>
                <a:spcPct val="100000"/>
              </a:lnSpc>
              <a:spcBef>
                <a:spcPts val="0"/>
              </a:spcBef>
              <a:spcAft>
                <a:spcPts val="0"/>
              </a:spcAft>
              <a:buClr>
                <a:schemeClr val="dk1"/>
              </a:buClr>
              <a:buSzPts val="1200"/>
              <a:buFont typeface="Noto Sans Symbols"/>
              <a:buNone/>
            </a:pPr>
            <a:r>
              <a:rPr lang="es-ES" sz="1200" b="1" i="0" u="none" strike="noStrike">
                <a:solidFill>
                  <a:srgbClr val="000000"/>
                </a:solidFill>
                <a:latin typeface="Arial"/>
                <a:ea typeface="Arial"/>
                <a:cs typeface="Arial"/>
                <a:sym typeface="Arial"/>
              </a:rPr>
              <a:t>Rúbrica de autoevaluación para Sesión 7:</a:t>
            </a:r>
            <a:endParaRPr/>
          </a:p>
          <a:p>
            <a:pPr marL="0" lvl="0" indent="0" algn="l" rtl="0">
              <a:lnSpc>
                <a:spcPct val="100000"/>
              </a:lnSpc>
              <a:spcBef>
                <a:spcPts val="0"/>
              </a:spcBef>
              <a:spcAft>
                <a:spcPts val="0"/>
              </a:spcAft>
              <a:buClr>
                <a:schemeClr val="dk1"/>
              </a:buClr>
              <a:buSzPts val="1200"/>
              <a:buFont typeface="Noto Sans Symbols"/>
              <a:buNone/>
            </a:pPr>
            <a:endParaRPr b="0" u="none"/>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Investigaron y realizaron un informe que detalla más de 6 algoritmos de Regresión se pueden utilizar dentro de un modelo de Machine Learning.</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Investigaron y realizaron un informe de menos de 6 y más de 3 algoritmos de Regresión que se pueden utilizar dentro de un modelo de Machine Learning.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Investigaron y realizaron un informe de menos de 4 algoritmos de Regresión que se pueden utilizar dentro de un modelo de Machine Learning.</a:t>
            </a:r>
            <a:r>
              <a:rPr lang="es-ES"/>
              <a:t>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No investigaron ni realizaron informe al respecto</a:t>
            </a:r>
            <a:r>
              <a:rPr lang="es-ES" sz="1200" b="0" i="0" u="none" strike="noStrike">
                <a:solidFill>
                  <a:srgbClr val="000000"/>
                </a:solidFill>
                <a:latin typeface="Arial"/>
                <a:ea typeface="Arial"/>
                <a:cs typeface="Arial"/>
                <a:sym typeface="Arial"/>
              </a:rPr>
              <a:t>.</a:t>
            </a:r>
            <a:endParaRPr/>
          </a:p>
          <a:p>
            <a:pPr marL="0" lvl="0" indent="0" algn="l" rtl="0">
              <a:lnSpc>
                <a:spcPct val="100000"/>
              </a:lnSpc>
              <a:spcBef>
                <a:spcPts val="0"/>
              </a:spcBef>
              <a:spcAft>
                <a:spcPts val="0"/>
              </a:spcAft>
              <a:buClr>
                <a:schemeClr val="dk1"/>
              </a:buClr>
              <a:buSzPts val="1200"/>
              <a:buFont typeface="Noto Sans Symbols"/>
              <a:buNone/>
            </a:pPr>
            <a:endParaRPr b="0" u="none"/>
          </a:p>
        </p:txBody>
      </p:sp>
      <p:sp>
        <p:nvSpPr>
          <p:cNvPr id="710" name="Google Shape;710;p11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8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8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Algunos de los algoritmos de Regresión.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Consultar si se dieron cuenta que hay varios algoritmos que se repiten con respecto a los de Clasificación.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Esta actividad, tenía menos tiempo porque en el desarrollo de esta, idealmente el estudiante debe darse cuenta que no está tan demarcado qué algoritmo usar para qué tipo de aprendizaje, solo casos puntuales como la regresión lineal y el clustering.</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Los demás algoritmos en la actualidad sirven para ambas segregaciones de tareas. Se hacen investigar por separado para que se sepa la diferencia entre una tarea de tipo Clasificación y otra tarea de tipo Regresión.</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717" name="Google Shape;717;p8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8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8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ES" sz="1200" b="0" i="0" u="none" strike="noStrike" cap="none">
                <a:solidFill>
                  <a:schemeClr val="dk1"/>
                </a:solidFill>
                <a:latin typeface="Calibri"/>
                <a:ea typeface="Calibri"/>
                <a:cs typeface="Calibri"/>
                <a:sym typeface="Calibri"/>
              </a:rPr>
              <a:t>Recuerde que tanto </a:t>
            </a:r>
            <a:r>
              <a:rPr lang="es-ES"/>
              <a:t>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726" name="Google Shape;726;p8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8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83: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revisaremos en la práctica los modelos de clasificación. Ya hemos visto algunos hasta análisis exploratorio como titanic a iris, pero ahora hay que aplicar los modelos.</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736" name="Google Shape;736;p83: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7: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27: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Si tuviéramos que definir qué hace o cómo es un científico de datos, podríamos considerar la definición propuesta a continuación:</a:t>
            </a:r>
            <a:endParaRPr sz="1200" b="0" i="0" u="none" strike="noStrike" cap="none">
              <a:solidFill>
                <a:schemeClr val="dk1"/>
              </a:solidFill>
              <a:latin typeface="Calibri"/>
              <a:ea typeface="Calibri"/>
              <a:cs typeface="Calibri"/>
              <a:sym typeface="Calibri"/>
            </a:endParaRPr>
          </a:p>
          <a:p>
            <a:pPr marL="45720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Clr>
                <a:schemeClr val="dk1"/>
              </a:buClr>
              <a:buSzPts val="1200"/>
              <a:buFont typeface="Noto Sans Symbols"/>
              <a:buNone/>
            </a:pPr>
            <a:r>
              <a:rPr lang="es-ES" sz="1200" b="0" i="0" u="none" strike="noStrike" cap="none">
                <a:solidFill>
                  <a:schemeClr val="dk1"/>
                </a:solidFill>
                <a:latin typeface="Calibri"/>
                <a:ea typeface="Calibri"/>
                <a:cs typeface="Calibri"/>
                <a:sym typeface="Calibri"/>
              </a:rPr>
              <a:t>“Un científico de datos es una persona que sabe más estadística que cualquier programador y que a la vez sabe más programación que cualquier estadístico”</a:t>
            </a:r>
            <a:endParaRPr/>
          </a:p>
          <a:p>
            <a:pPr marL="45720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Clr>
                <a:schemeClr val="dk1"/>
              </a:buClr>
              <a:buSzPts val="1200"/>
              <a:buFont typeface="Noto Sans Symbols"/>
              <a:buNone/>
            </a:pPr>
            <a:r>
              <a:rPr lang="es-ES" sz="1200" b="0" i="0" u="none" strike="noStrike" cap="none">
                <a:solidFill>
                  <a:schemeClr val="dk1"/>
                </a:solidFill>
                <a:latin typeface="Calibri"/>
                <a:ea typeface="Calibri"/>
                <a:cs typeface="Calibri"/>
                <a:sym typeface="Calibri"/>
              </a:rPr>
              <a:t>(J. Wills. The life of a Data Scientist, TechTalk, 2012)</a:t>
            </a:r>
            <a:endParaRPr/>
          </a:p>
          <a:p>
            <a:pPr marL="45720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A estas habilidades, debemos sumar conocimiento del negocio o del problema. La convergencia de estas 3 ciencias, van a desencadenar en que el perfil profesional de un científico de datos sea una persona muy hábil, capaz de adaptar la lógica a los negocios utilizando herramientas de informática y herramientas matemáticas, con el objetivo de sacar provecho de los datos y del conocimiento que se puede extraer de estos. Con todo esto, es que se convirtió en la carrera más atractiva del siglo XXI</a:t>
            </a:r>
            <a:endParaRPr/>
          </a:p>
          <a:p>
            <a:pPr marL="457200" lvl="1" indent="0" algn="l" rtl="0">
              <a:lnSpc>
                <a:spcPct val="100000"/>
              </a:lnSpc>
              <a:spcBef>
                <a:spcPts val="0"/>
              </a:spcBef>
              <a:spcAft>
                <a:spcPts val="0"/>
              </a:spcAft>
              <a:buSzPts val="1400"/>
              <a:buFont typeface="Arial"/>
              <a:buNone/>
            </a:pPr>
            <a:r>
              <a:rPr lang="es-ES"/>
              <a:t> </a:t>
            </a:r>
            <a:endParaRPr/>
          </a:p>
        </p:txBody>
      </p:sp>
      <p:sp>
        <p:nvSpPr>
          <p:cNvPr id="153" name="Google Shape;153;p27: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8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8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Es importante que se haga un recordatorio de lo que se revisó anteriormente para que ahora en la parte práctica se entienda mejor la aplicación de los contenidos. </a:t>
            </a:r>
            <a:endParaRPr sz="1100"/>
          </a:p>
          <a:p>
            <a:pPr marL="171450" marR="0" lvl="0" indent="-165100" algn="l" rtl="0">
              <a:lnSpc>
                <a:spcPct val="100000"/>
              </a:lnSpc>
              <a:spcBef>
                <a:spcPts val="0"/>
              </a:spcBef>
              <a:spcAft>
                <a:spcPts val="0"/>
              </a:spcAft>
              <a:buClr>
                <a:schemeClr val="dk1"/>
              </a:buClr>
              <a:buSzPts val="1100"/>
              <a:buFont typeface="Noto Sans Symbols"/>
              <a:buChar char="✔"/>
            </a:pPr>
            <a:r>
              <a:rPr lang="es-ES" sz="1100" i="0" u="none" strike="noStrike" cap="none">
                <a:solidFill>
                  <a:schemeClr val="dk1"/>
                </a:solidFill>
              </a:rPr>
              <a:t>En el desarrollo de la clase, se hará un ejercicio práctico sobre algoritmos de clasificación, sobre el coronavirus. El notebook se puede encontrar en la carpeta de la Sesión 8 o bien en la siguiente url: </a:t>
            </a:r>
            <a:r>
              <a:rPr lang="es-ES" sz="1100" u="sng">
                <a:solidFill>
                  <a:schemeClr val="hlink"/>
                </a:solidFill>
                <a:hlinkClick r:id="rId3"/>
              </a:rPr>
              <a:t>https://drive.google.com/file/d/1kAJePeLNDmpopI2YcYOHTweo6UzImpbs/view?usp=sharing</a:t>
            </a:r>
            <a:r>
              <a:rPr lang="es-ES" sz="1100"/>
              <a:t> </a:t>
            </a:r>
            <a:endParaRPr sz="1100" i="0" u="none" strike="noStrike" cap="none">
              <a:solidFill>
                <a:schemeClr val="dk1"/>
              </a:solidFill>
            </a:endParaRPr>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En el tiempo restante de la clase el estudiante debe tratar de aplicar modelos de clasificación a los ejercicios con los que ha trabajado hasta el momento: Titanic, Iris u otro que proponga.</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Recalcar que más que la reutilización de código, debe darle énfasis al análisis de lo que se está haciendo y de lo que significan los datos y los hiperparámetros de la función. </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Al cierre, revisar brevemente </a:t>
            </a:r>
            <a:r>
              <a:rPr lang="es-ES" sz="1100"/>
              <a:t>cuáles</a:t>
            </a:r>
            <a:r>
              <a:rPr lang="es-ES" sz="1100" i="0" u="none" strike="noStrike" cap="none">
                <a:solidFill>
                  <a:schemeClr val="dk1"/>
                </a:solidFill>
              </a:rPr>
              <a:t> fueron los contenidos nuevos revisados.</a:t>
            </a:r>
            <a:endParaRPr sz="1100"/>
          </a:p>
          <a:p>
            <a:pPr marL="0" lvl="0" indent="0" algn="l" rtl="0">
              <a:lnSpc>
                <a:spcPct val="100000"/>
              </a:lnSpc>
              <a:spcBef>
                <a:spcPts val="0"/>
              </a:spcBef>
              <a:spcAft>
                <a:spcPts val="0"/>
              </a:spcAft>
              <a:buClr>
                <a:schemeClr val="dk1"/>
              </a:buClr>
              <a:buSzPts val="1200"/>
              <a:buFont typeface="Noto Sans Symbols"/>
              <a:buNone/>
            </a:pPr>
            <a:endParaRPr sz="1100"/>
          </a:p>
          <a:p>
            <a:pPr marL="171450" lvl="0" indent="-95250" algn="l" rtl="0">
              <a:lnSpc>
                <a:spcPct val="100000"/>
              </a:lnSpc>
              <a:spcBef>
                <a:spcPts val="0"/>
              </a:spcBef>
              <a:spcAft>
                <a:spcPts val="0"/>
              </a:spcAft>
              <a:buClr>
                <a:schemeClr val="dk1"/>
              </a:buClr>
              <a:buSzPts val="1200"/>
              <a:buFont typeface="Noto Sans Symbols"/>
              <a:buNone/>
            </a:pPr>
            <a:endParaRPr sz="1100"/>
          </a:p>
        </p:txBody>
      </p:sp>
      <p:sp>
        <p:nvSpPr>
          <p:cNvPr id="746" name="Google Shape;746;p8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8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8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Durante las sesiones anteriores y la evaluación, se revisaron algunas transformaciones necesarias, parte de las rutinas de limpieza por ejemplo son transformaciones. </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Ahora ante la implementación de modelos e incluso para generar la matriz de correlación, se nos hace necesario pasar a numéricos todos los valores. Una de las funciones que se usa mucho es el LabelEncoder del paquete preprocessing (Scikit-learn).</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También en un par de ocasiones deben haber visto la función apply, que permite replicar una función creada  en Python a una o a varias columnas del dataset.</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Sustituir un carácter especial, transformar los datos a flotantes, etc, todos esos son parte de las transformaciones previas a la data para aplicar los modelos. </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Pero no solo eso, se deben hacer transformaciones a la data de training y a la de test, para poder comprobar y entrenar los modelos.</a:t>
            </a:r>
            <a:endParaRPr sz="1100"/>
          </a:p>
          <a:p>
            <a:pPr marL="171450" lvl="0" indent="-165100" algn="l" rtl="0">
              <a:lnSpc>
                <a:spcPct val="100000"/>
              </a:lnSpc>
              <a:spcBef>
                <a:spcPts val="0"/>
              </a:spcBef>
              <a:spcAft>
                <a:spcPts val="0"/>
              </a:spcAft>
              <a:buClr>
                <a:schemeClr val="dk1"/>
              </a:buClr>
              <a:buSzPts val="1100"/>
              <a:buFont typeface="Calibri"/>
              <a:buChar char="✔"/>
            </a:pPr>
            <a:r>
              <a:rPr lang="es-ES" sz="1100" i="0" u="none" strike="noStrike" cap="none">
                <a:solidFill>
                  <a:schemeClr val="dk1"/>
                </a:solidFill>
              </a:rPr>
              <a:t>Ahora vamos a la práctica. </a:t>
            </a:r>
            <a:endParaRPr sz="1100"/>
          </a:p>
          <a:p>
            <a:pPr marL="17145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Arial"/>
              <a:ea typeface="Arial"/>
              <a:cs typeface="Arial"/>
              <a:sym typeface="Arial"/>
            </a:endParaRPr>
          </a:p>
        </p:txBody>
      </p:sp>
      <p:sp>
        <p:nvSpPr>
          <p:cNvPr id="753" name="Google Shape;753;p8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8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8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Abrir el notebook de la sesión 8, donde se revisará y se hará un modelo de predicción de muerte por coronavirus.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Recordar que el notebook y el dataset debe ser almacenado localmente para ser ejecutado en anaconda y que debe almacenarse en el propio Google drive para ejecutarse en ambiente Cloud.</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Ajustar las rutas de los archivos para poder hacer la carga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Recordar entender el contexto de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Revisar si hay nulls a través de las funciones ya revisadas y hacer análisis exploratorio.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Ir ejecutando los bloques de código e ir añadiendo cuadros de texto de lo que se visualiza. </a:t>
            </a:r>
            <a:endParaRPr/>
          </a:p>
        </p:txBody>
      </p:sp>
      <p:sp>
        <p:nvSpPr>
          <p:cNvPr id="761" name="Google Shape;761;p8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8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8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highlight>
                  <a:srgbClr val="FFFFFF"/>
                </a:highlight>
              </a:rPr>
              <a:t>Esta experiencia de trabajo consiste en la ejecución individual del jupyter notebook. </a:t>
            </a:r>
            <a:endParaRPr>
              <a:highlight>
                <a:srgbClr val="FFFFFF"/>
              </a:highlight>
            </a:endParaRPr>
          </a:p>
          <a:p>
            <a:pPr marL="0" lvl="0" indent="0" algn="l" rtl="0">
              <a:lnSpc>
                <a:spcPct val="100000"/>
              </a:lnSpc>
              <a:spcBef>
                <a:spcPts val="0"/>
              </a:spcBef>
              <a:spcAft>
                <a:spcPts val="0"/>
              </a:spcAft>
              <a:buSzPts val="1400"/>
              <a:buNone/>
            </a:pPr>
            <a:r>
              <a:rPr lang="es-ES">
                <a:highlight>
                  <a:srgbClr val="FFFFFF"/>
                </a:highlight>
              </a:rPr>
              <a:t>El relator de forma paralela con los estudiantes debe ir mostrando como hacer un análisis del dataset proporcionado.</a:t>
            </a:r>
            <a:endParaRPr>
              <a:highlight>
                <a:srgbClr val="FFFFFF"/>
              </a:highlight>
            </a:endParaRPr>
          </a:p>
          <a:p>
            <a:pPr marL="0" lvl="0" indent="0" algn="l" rtl="0">
              <a:lnSpc>
                <a:spcPct val="100000"/>
              </a:lnSpc>
              <a:spcBef>
                <a:spcPts val="0"/>
              </a:spcBef>
              <a:spcAft>
                <a:spcPts val="0"/>
              </a:spcAft>
              <a:buSzPts val="1400"/>
              <a:buNone/>
            </a:pPr>
            <a:r>
              <a:rPr lang="es-ES">
                <a:highlight>
                  <a:srgbClr val="FFFFFF"/>
                </a:highlight>
              </a:rPr>
              <a:t>Ir añadiendo cuadros de texto para la obtención de conclusiones, la incorporación de gráficos, y de cualquier elemento que le aporte valor al análisis.</a:t>
            </a:r>
            <a:endParaRPr>
              <a:highlight>
                <a:srgbClr val="FFFFFF"/>
              </a:highlight>
            </a:endParaRPr>
          </a:p>
          <a:p>
            <a:pPr marL="0" lvl="0" indent="0" algn="l" rtl="0">
              <a:lnSpc>
                <a:spcPct val="100000"/>
              </a:lnSpc>
              <a:spcBef>
                <a:spcPts val="0"/>
              </a:spcBef>
              <a:spcAft>
                <a:spcPts val="0"/>
              </a:spcAft>
              <a:buSzPts val="1400"/>
              <a:buNone/>
            </a:pPr>
            <a:endParaRPr b="1" u="sng">
              <a:highlight>
                <a:srgbClr val="FFFFFF"/>
              </a:highlight>
            </a:endParaRPr>
          </a:p>
          <a:p>
            <a:pPr marL="0" lvl="0" indent="0" algn="l" rtl="0">
              <a:lnSpc>
                <a:spcPct val="100000"/>
              </a:lnSpc>
              <a:spcBef>
                <a:spcPts val="0"/>
              </a:spcBef>
              <a:spcAft>
                <a:spcPts val="0"/>
              </a:spcAft>
              <a:buSzPts val="1400"/>
              <a:buNone/>
            </a:pPr>
            <a:r>
              <a:rPr lang="es-ES" b="1" u="sng">
                <a:highlight>
                  <a:srgbClr val="FFFFFF"/>
                </a:highlight>
              </a:rPr>
              <a:t>Incorporar descripción de la actividad (inicio-desarrollo-cierre): </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0" u="none">
                <a:highlight>
                  <a:srgbClr val="FFFFFF"/>
                </a:highlight>
              </a:rPr>
              <a:t>La estrategia metodológica consiste en la ejecución del notebook para la actividad. Los participantes serán guiados por el docente de manera individual para la elaboración de un modelo de clasificación de tipo predictivo. </a:t>
            </a:r>
            <a:endParaRPr b="0" u="none">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Inicio: </a:t>
            </a:r>
            <a:r>
              <a:rPr lang="es-ES" sz="1200" b="0" i="0" u="none" strike="noStrike" cap="none">
                <a:solidFill>
                  <a:schemeClr val="dk1"/>
                </a:solidFill>
                <a:highlight>
                  <a:srgbClr val="FFFFFF"/>
                </a:highlight>
                <a:latin typeface="Arial"/>
                <a:ea typeface="Arial"/>
                <a:cs typeface="Arial"/>
                <a:sym typeface="Arial"/>
              </a:rPr>
              <a:t>Cargar el dataset de Covid-19 para realizar un modelo de clasificación, donde se va a predecir si a partir de los  síntomas la persona puede morir o no por coronavirus. </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Desarrollo: </a:t>
            </a:r>
            <a:r>
              <a:rPr lang="es-ES" b="0" u="none">
                <a:highlight>
                  <a:srgbClr val="FFFFFF"/>
                </a:highlight>
              </a:rPr>
              <a:t>Ir ejecutando cada bloque de código que está presente en el notebook, ir añadiendo cuadros de análisis, y de ser necesario gráficos de los vistos en experiencias anteriores. Analizar las correlaciones, la selección de características claves y la justificación del modelo que se está seleccionando. Al terminar, el tiempo que reste de la sesión, el estudiante debe tomar alguno de los notebooks anteriores de Titanic o de Iris para incorporar la creación de un modelo predictivo de este tipo.</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r>
              <a:rPr lang="es-ES" b="1" u="sng">
                <a:highlight>
                  <a:srgbClr val="FFFFFF"/>
                </a:highlight>
              </a:rPr>
              <a:t>Cierre:</a:t>
            </a:r>
            <a:r>
              <a:rPr lang="es-ES" b="1" u="none">
                <a:highlight>
                  <a:srgbClr val="FFFFFF"/>
                </a:highlight>
              </a:rPr>
              <a:t> </a:t>
            </a:r>
            <a:r>
              <a:rPr lang="es-ES" b="0" u="none">
                <a:highlight>
                  <a:srgbClr val="FFFFFF"/>
                </a:highlight>
              </a:rPr>
              <a:t>Concluir y hacer participar a los estudiantes, conocer sus perspectivas del ejercicio realizado e invitarlos a que realicen este tipo de ejercicio con algún tema que manejen o que les interese.</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b="0" u="none">
              <a:highlight>
                <a:srgbClr val="FFFFFF"/>
              </a:highlight>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highlight>
                  <a:srgbClr val="FFFFFF"/>
                </a:highlight>
                <a:latin typeface="Arial"/>
                <a:ea typeface="Arial"/>
                <a:cs typeface="Arial"/>
                <a:sym typeface="Arial"/>
              </a:rPr>
              <a:t>Rúbrica de autoevaluación para Sesión 8:</a:t>
            </a:r>
            <a:endParaRPr>
              <a:highlight>
                <a:srgbClr val="FFFFFF"/>
              </a:highlight>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highlight>
                <a:srgbClr val="FFFFFF"/>
              </a:highlight>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highlight>
                  <a:srgbClr val="FFFFFF"/>
                </a:highlight>
                <a:latin typeface="Arial"/>
                <a:ea typeface="Arial"/>
                <a:cs typeface="Arial"/>
                <a:sym typeface="Arial"/>
              </a:rPr>
              <a:t>Excelente</a:t>
            </a:r>
            <a:r>
              <a:rPr lang="es-ES">
                <a:highlight>
                  <a:srgbClr val="FFFFFF"/>
                </a:highlight>
              </a:rPr>
              <a:t> </a:t>
            </a:r>
            <a:r>
              <a:rPr lang="es-ES" sz="1200" b="0" i="0" u="none" strike="noStrike">
                <a:solidFill>
                  <a:srgbClr val="000000"/>
                </a:solidFill>
                <a:highlight>
                  <a:srgbClr val="FFFFFF"/>
                </a:highlight>
                <a:latin typeface="Arial"/>
                <a:ea typeface="Arial"/>
                <a:cs typeface="Arial"/>
                <a:sym typeface="Arial"/>
              </a:rPr>
              <a:t> (100%) Pudo ejecutar todos los cuadros de códigos sin problema, añadiendo las observaciones correctas en cada cuadro de texto.</a:t>
            </a:r>
            <a:endParaRPr>
              <a:highlight>
                <a:srgbClr val="FFFFFF"/>
              </a:highlight>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highlight>
                  <a:srgbClr val="FFFFFF"/>
                </a:highlight>
                <a:latin typeface="Arial"/>
                <a:ea typeface="Arial"/>
                <a:cs typeface="Arial"/>
                <a:sym typeface="Arial"/>
              </a:rPr>
              <a:t>Buena</a:t>
            </a:r>
            <a:r>
              <a:rPr lang="es-ES">
                <a:highlight>
                  <a:srgbClr val="FFFFFF"/>
                </a:highlight>
              </a:rPr>
              <a:t> (80%) </a:t>
            </a:r>
            <a:r>
              <a:rPr lang="es-ES" sz="1200" b="0" i="0" u="none" strike="noStrike">
                <a:solidFill>
                  <a:srgbClr val="000000"/>
                </a:solidFill>
                <a:highlight>
                  <a:srgbClr val="FFFFFF"/>
                </a:highlight>
                <a:latin typeface="Arial"/>
                <a:ea typeface="Arial"/>
                <a:cs typeface="Arial"/>
                <a:sym typeface="Arial"/>
              </a:rPr>
              <a:t>Ejecutó todos los cuadros de códigos que están en el Jupyter notebook, añadiendo casi todas las observaciones necesarias en cuadros de texto.</a:t>
            </a:r>
            <a:endParaRPr>
              <a:highlight>
                <a:srgbClr val="FFFFFF"/>
              </a:highlight>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highlight>
                  <a:srgbClr val="FFFFFF"/>
                </a:highlight>
                <a:latin typeface="Arial"/>
                <a:ea typeface="Arial"/>
                <a:cs typeface="Arial"/>
                <a:sym typeface="Arial"/>
              </a:rPr>
              <a:t>Regular</a:t>
            </a:r>
            <a:r>
              <a:rPr lang="es-ES">
                <a:highlight>
                  <a:srgbClr val="FFFFFF"/>
                </a:highlight>
              </a:rPr>
              <a:t> (40%) </a:t>
            </a:r>
            <a:r>
              <a:rPr lang="es-ES" sz="1200" b="0" i="0" u="none" strike="noStrike">
                <a:solidFill>
                  <a:srgbClr val="000000"/>
                </a:solidFill>
                <a:highlight>
                  <a:srgbClr val="FFFFFF"/>
                </a:highlight>
                <a:latin typeface="Arial"/>
                <a:ea typeface="Arial"/>
                <a:cs typeface="Arial"/>
                <a:sym typeface="Arial"/>
              </a:rPr>
              <a:t>Ejecutó solo algunos comandos del jupyter notebook y no completó ningún cuadro de comentarios respecto a las diferentes ejecuciones.</a:t>
            </a:r>
            <a:r>
              <a:rPr lang="es-ES">
                <a:highlight>
                  <a:srgbClr val="FFFFFF"/>
                </a:highlight>
              </a:rPr>
              <a:t> </a:t>
            </a:r>
            <a:endParaRPr>
              <a:highlight>
                <a:srgbClr val="FFFFFF"/>
              </a:highlight>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highlight>
                  <a:srgbClr val="FFFFFF"/>
                </a:highlight>
                <a:latin typeface="Arial"/>
                <a:ea typeface="Arial"/>
                <a:cs typeface="Arial"/>
                <a:sym typeface="Arial"/>
              </a:rPr>
              <a:t>Insuficiente </a:t>
            </a:r>
            <a:r>
              <a:rPr lang="es-ES">
                <a:highlight>
                  <a:srgbClr val="FFFFFF"/>
                </a:highlight>
              </a:rPr>
              <a:t> (0%) </a:t>
            </a:r>
            <a:r>
              <a:rPr lang="es-ES" sz="1200" b="0" i="0" u="none" strike="noStrike">
                <a:solidFill>
                  <a:srgbClr val="000000"/>
                </a:solidFill>
                <a:highlight>
                  <a:srgbClr val="FFFFFF"/>
                </a:highlight>
                <a:latin typeface="Arial"/>
                <a:ea typeface="Arial"/>
                <a:cs typeface="Arial"/>
                <a:sym typeface="Arial"/>
              </a:rPr>
              <a:t>No ejecutó ningún comando del jupyter notebook ni añadió cuadros con comentarios sobre las diferentes ejecuciones.</a:t>
            </a: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a:highlight>
                <a:srgbClr val="FFFFFF"/>
              </a:highlight>
            </a:endParaRPr>
          </a:p>
          <a:p>
            <a:pPr marL="0" lvl="0" indent="0" algn="l" rtl="0">
              <a:lnSpc>
                <a:spcPct val="100000"/>
              </a:lnSpc>
              <a:spcBef>
                <a:spcPts val="0"/>
              </a:spcBef>
              <a:spcAft>
                <a:spcPts val="0"/>
              </a:spcAft>
              <a:buClr>
                <a:schemeClr val="dk1"/>
              </a:buClr>
              <a:buSzPts val="1200"/>
              <a:buFont typeface="Noto Sans Symbols"/>
              <a:buNone/>
            </a:pPr>
            <a:endParaRPr b="0" u="none">
              <a:highlight>
                <a:srgbClr val="FFFFFF"/>
              </a:highlight>
            </a:endParaRPr>
          </a:p>
        </p:txBody>
      </p:sp>
      <p:sp>
        <p:nvSpPr>
          <p:cNvPr id="768" name="Google Shape;768;p8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8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89: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a:t>
            </a:r>
            <a:endParaRPr sz="1200" b="0" i="0" u="none" strike="noStrike" cap="none">
              <a:solidFill>
                <a:schemeClr val="dk1"/>
              </a:solidFill>
              <a:latin typeface="Calibri"/>
              <a:ea typeface="Calibri"/>
              <a:cs typeface="Calibri"/>
              <a:sym typeface="Calibri"/>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Centralizando un poco las ideas, ya hemos sido capaces de muchas actividades, entre ellas:</a:t>
            </a:r>
            <a:endParaRPr/>
          </a:p>
          <a:p>
            <a:pPr marL="62865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Revisión y creación de Matriz de correlación con uso de heatmap.</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Análisis descriptivo y exploratorio de los datos.</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Separación de dataset en conjunto entrenamiento y pruebas.</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Ejecución de los modelos de clasificación para aprendizaje supervisado.</a:t>
            </a:r>
            <a:endParaRPr/>
          </a:p>
          <a:p>
            <a:pPr marL="62865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Selección del mejor modelo. (Evitando overfitting y underfitting)</a:t>
            </a:r>
            <a:endParaRPr sz="1200" b="0" i="0" u="none" strike="noStrike" cap="non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776" name="Google Shape;776;p89: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9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9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Realizar las preguntas a los participantes de la sesión, invitarlos a compartir la experiencia con Machine Learning.</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b="0" i="0">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dk1"/>
              </a:buClr>
              <a:buSzPts val="1200"/>
              <a:buFont typeface="Calibri"/>
              <a:buNone/>
            </a:pPr>
            <a:r>
              <a:rPr lang="es-ES"/>
              <a:t>Recuerde que tanto para el cierre como en el transcurso del proceso formativo, lo más relevante es promover espacios de participación activa.</a:t>
            </a:r>
            <a:endParaRPr/>
          </a:p>
          <a:p>
            <a:pPr marL="0" marR="0" lvl="0" indent="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783" name="Google Shape;783;p9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9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91: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revisaremos en la práctica los modelos de regresión. Ya hemos visto algunos hasta análisis exploratorio como titanic e iris que son de tipo clasificación, pero ahora hay que aplicar los modelos orientados a la predicción de valores con regresión.</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790" name="Google Shape;790;p91: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9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9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Es importante que se haga un recordatorio de lo que se revisó anteriormente para que ahora en la parte práctica se entienda mejor la aplicación de los contenidos. </a:t>
            </a:r>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En el desarrollo de la clase, se hará un ejercicio práctico sobre algoritmos de regresión, sobre el clima. El notebook se puede encontrar en la carpeta de la Sesión 9 o bien en la siguiente url: </a:t>
            </a:r>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En el tiempo restante de la clase el estudiante debe tratar de aplicar modelos de regresión al ejercicio de Boston Housing que se encuentra en Kaggle: https://www.kaggle.com/kyasar/boston-housing?select=boston_housing.csv </a:t>
            </a:r>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El dataset se puede cargar a partir de la siguiente url: </a:t>
            </a:r>
            <a:r>
              <a:rPr lang="es-ES" sz="1400" b="0" i="0" u="none" strike="noStrike">
                <a:latin typeface="Courier"/>
                <a:ea typeface="Courier"/>
                <a:cs typeface="Courier"/>
                <a:sym typeface="Courier"/>
              </a:rPr>
              <a:t>"http://archive.ics.uci.edu/ml/machine-learning-databases/housing/housing.data“</a:t>
            </a:r>
            <a:endParaRPr sz="800" b="0" i="0" u="none" strike="noStrike" cap="none">
              <a:solidFill>
                <a:schemeClr val="dk1"/>
              </a:solidFill>
              <a:latin typeface="Arial"/>
              <a:ea typeface="Arial"/>
              <a:cs typeface="Arial"/>
              <a:sym typeface="Arial"/>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Recalcar que más que la reutilización de código, debe darle énfasis al análisis de lo que se está haciendo, lo que significan los datos y los hiperparámetros de la función. </a:t>
            </a:r>
            <a:endParaRPr/>
          </a:p>
          <a:p>
            <a:pPr marL="17145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Al cierre, revisar brevemente </a:t>
            </a:r>
            <a:r>
              <a:rPr lang="es-ES">
                <a:latin typeface="Arial"/>
                <a:ea typeface="Arial"/>
                <a:cs typeface="Arial"/>
                <a:sym typeface="Arial"/>
              </a:rPr>
              <a:t>cuáles</a:t>
            </a:r>
            <a:r>
              <a:rPr lang="es-ES" sz="1200" b="0" i="0" u="none" strike="noStrike" cap="none">
                <a:solidFill>
                  <a:schemeClr val="dk1"/>
                </a:solidFill>
                <a:latin typeface="Arial"/>
                <a:ea typeface="Arial"/>
                <a:cs typeface="Arial"/>
                <a:sym typeface="Arial"/>
              </a:rPr>
              <a:t> fueron los contenidos nuevos revisados.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800" name="Google Shape;800;p9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9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9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En el aprendizaje supervisado de clasificación los modelos son entrenados a partir de un conjunto de datos en el que la respuesta correcta es conocida.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En cambio en el de regresión el conjunto de datos empleado en el entrenamiento no contiene la respuesta correcta.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Los algoritmos de aprendizaje supervisado se dividen en dos tipos de problemas: problemas de regresión y problemas de clasificación.</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a:t>El ejemplo que veremos en la sesión de hoy es de predicción del clima a partir de factores clave.</a:t>
            </a:r>
            <a:endParaRPr/>
          </a:p>
          <a:p>
            <a:pPr marL="171450" marR="0" lvl="0" indent="-95250" algn="l" rtl="0">
              <a:lnSpc>
                <a:spcPct val="100000"/>
              </a:lnSpc>
              <a:spcBef>
                <a:spcPts val="0"/>
              </a:spcBef>
              <a:spcAft>
                <a:spcPts val="0"/>
              </a:spcAft>
              <a:buClr>
                <a:schemeClr val="dk1"/>
              </a:buClr>
              <a:buSzPts val="1200"/>
              <a:buFont typeface="Noto Sans Symbols"/>
              <a:buNone/>
            </a:pPr>
            <a:endParaRPr sz="1200" b="0" i="0" u="none" strike="noStrike" cap="none">
              <a:solidFill>
                <a:schemeClr val="dk1"/>
              </a:solidFill>
              <a:latin typeface="Arial"/>
              <a:ea typeface="Arial"/>
              <a:cs typeface="Arial"/>
              <a:sym typeface="Arial"/>
            </a:endParaRPr>
          </a:p>
        </p:txBody>
      </p:sp>
      <p:sp>
        <p:nvSpPr>
          <p:cNvPr id="807" name="Google Shape;807;p9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9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9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Este slide es un guiño a lo que se viene en las siguientes sesiones.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Se recomienda ir incorporando preguntas para mantener una participación activa del grupo.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Es importante que la diapositiva no presente textos extensos.</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0" lvl="0" indent="0" algn="l" rtl="0">
              <a:lnSpc>
                <a:spcPct val="100000"/>
              </a:lnSpc>
              <a:spcBef>
                <a:spcPts val="0"/>
              </a:spcBef>
              <a:spcAft>
                <a:spcPts val="0"/>
              </a:spcAft>
              <a:buSzPts val="1400"/>
              <a:buNone/>
            </a:pPr>
            <a:endParaRPr/>
          </a:p>
        </p:txBody>
      </p:sp>
      <p:sp>
        <p:nvSpPr>
          <p:cNvPr id="816" name="Google Shape;816;p9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2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 La estadística suele ser definida como la ciencia de aprender de los datos o como la ciencia de obtener conclusiones en la presencia de incertidumbre. Se relaciona principalmente con la recolección, análisis e interpretación de datos.</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 Puede ser muy importante para una efectiva toma de decisiones.</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 La estadística suele ser dividida en dos grandes ramas:</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La estadística descriptiva se dedica a recolectar, ordenar, analizar y representar a un conjunto de datos, con el fin de describir apropiadamente las características de este. Calcula los parámetros estadísticos que describen el conjunto estudiado. </a:t>
            </a:r>
            <a:endParaRPr/>
          </a:p>
          <a:p>
            <a:pPr marL="914400" marR="0" lvl="1"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La estadística inferencial estudia cómo sacar conclusiones generales para toda la población a partir del estudio de una muestra, y el grado de fiabilidad o significación de los resultados obtenidos.</a:t>
            </a:r>
            <a:endParaRPr/>
          </a:p>
          <a:p>
            <a:pPr marL="457200" marR="0" lvl="0" indent="-171450" algn="l" rtl="0">
              <a:lnSpc>
                <a:spcPct val="100000"/>
              </a:lnSpc>
              <a:spcBef>
                <a:spcPts val="0"/>
              </a:spcBef>
              <a:spcAft>
                <a:spcPts val="0"/>
              </a:spcAft>
              <a:buClr>
                <a:schemeClr val="dk1"/>
              </a:buClr>
              <a:buSzPts val="1200"/>
              <a:buFont typeface="Noto Sans Symbols"/>
              <a:buChar char="✔"/>
            </a:pPr>
            <a:r>
              <a:rPr lang="es-ES" b="0" i="0" u="none" strike="noStrike" cap="none">
                <a:solidFill>
                  <a:schemeClr val="dk1"/>
                </a:solidFill>
                <a:latin typeface="Calibri"/>
                <a:ea typeface="Calibri"/>
                <a:cs typeface="Calibri"/>
                <a:sym typeface="Calibri"/>
              </a:rPr>
              <a:t>Estas ciencias convergen en una tercera ciencia conocida como Estadística Aplicada, que consiste ya en enfocar un contexto real con las ramas de la estadística.</a:t>
            </a:r>
            <a:endParaRPr/>
          </a:p>
          <a:p>
            <a:pPr marL="285750" marR="0" lvl="0" indent="0" algn="l" rtl="0">
              <a:lnSpc>
                <a:spcPct val="100000"/>
              </a:lnSpc>
              <a:spcBef>
                <a:spcPts val="0"/>
              </a:spcBef>
              <a:spcAft>
                <a:spcPts val="0"/>
              </a:spcAft>
              <a:buClr>
                <a:schemeClr val="dk1"/>
              </a:buClr>
              <a:buSzPts val="1200"/>
              <a:buFont typeface="Noto Sans Symbols"/>
              <a:buNone/>
            </a:pPr>
            <a:endParaRPr/>
          </a:p>
        </p:txBody>
      </p:sp>
      <p:sp>
        <p:nvSpPr>
          <p:cNvPr id="172" name="Google Shape;172;p2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E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95: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p95: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Abrir el notebook de la sesión 9, donde se revisará y se hará un modelo de predicción del clima.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Recordar que el notebook y el dataset debe ser almacenado localmente para ser ejecutado en anaconda y que debe almacenarse en el propio Google drive para ejecutarse en ambiente Cloud.</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Ajustar las rutas de los archivos para poder hacer la carga de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Recordar entender el contexto de los datos.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Revisar si hay nulls a través de las funciones ya revisadas y hacer análisis exploratorio.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Ir ejecutando los bloques de código e ir añadiendo cuadros de texto de lo que se visualiza. </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Rúbrica de autoevaluación para Sesión 9:</a:t>
            </a:r>
            <a:endParaRPr/>
          </a:p>
          <a:p>
            <a:pPr marL="457200" marR="0" lvl="0" indent="-228600" algn="l" rtl="0">
              <a:lnSpc>
                <a:spcPct val="100000"/>
              </a:lnSpc>
              <a:spcBef>
                <a:spcPts val="0"/>
              </a:spcBef>
              <a:spcAft>
                <a:spcPts val="0"/>
              </a:spcAft>
              <a:buClr>
                <a:srgbClr val="000000"/>
              </a:buClr>
              <a:buSzPts val="1400"/>
              <a:buFont typeface="Arial"/>
              <a:buNone/>
            </a:pPr>
            <a:endParaRPr sz="12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Excelente</a:t>
            </a:r>
            <a:r>
              <a:rPr lang="es-ES"/>
              <a:t> </a:t>
            </a:r>
            <a:r>
              <a:rPr lang="es-ES" sz="1200" b="0" i="0" u="none" strike="noStrike">
                <a:solidFill>
                  <a:srgbClr val="000000"/>
                </a:solidFill>
                <a:latin typeface="Arial"/>
                <a:ea typeface="Arial"/>
                <a:cs typeface="Arial"/>
                <a:sym typeface="Arial"/>
              </a:rPr>
              <a:t> (100%) Pudo ejecutar todos los cuadros de códigos sin problema, añadiendo las observaciones correctas en cada cuadro de texto.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Buena</a:t>
            </a:r>
            <a:r>
              <a:rPr lang="es-ES"/>
              <a:t> (80%) </a:t>
            </a:r>
            <a:r>
              <a:rPr lang="es-ES" sz="1200" b="0" i="0" u="none" strike="noStrike">
                <a:solidFill>
                  <a:srgbClr val="000000"/>
                </a:solidFill>
                <a:latin typeface="Arial"/>
                <a:ea typeface="Arial"/>
                <a:cs typeface="Arial"/>
                <a:sym typeface="Arial"/>
              </a:rPr>
              <a:t>Ejecutó todos los cuadros de códigos que están en el Jupyter notebook, añadiendo casi todas las observaciones necesarias en cuadros de texto.</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Regular</a:t>
            </a:r>
            <a:r>
              <a:rPr lang="es-ES"/>
              <a:t> (40%) </a:t>
            </a:r>
            <a:r>
              <a:rPr lang="es-ES" sz="1200" b="0" i="0" u="none" strike="noStrike">
                <a:solidFill>
                  <a:srgbClr val="000000"/>
                </a:solidFill>
                <a:latin typeface="Arial"/>
                <a:ea typeface="Arial"/>
                <a:cs typeface="Arial"/>
                <a:sym typeface="Arial"/>
              </a:rPr>
              <a:t>Ejecutó solo algunos comandos del jupyter notebook y no completó ningún cuadro de comentarios respecto a las diferentes ejecuciones.</a:t>
            </a:r>
            <a:r>
              <a:rPr lang="es-ES"/>
              <a:t> </a:t>
            </a:r>
            <a:endParaRPr/>
          </a:p>
          <a:p>
            <a:pPr marL="457200" marR="0" lvl="0" indent="-228600" algn="l" rtl="0">
              <a:lnSpc>
                <a:spcPct val="100000"/>
              </a:lnSpc>
              <a:spcBef>
                <a:spcPts val="0"/>
              </a:spcBef>
              <a:spcAft>
                <a:spcPts val="0"/>
              </a:spcAft>
              <a:buClr>
                <a:srgbClr val="000000"/>
              </a:buClr>
              <a:buSzPts val="1400"/>
              <a:buFont typeface="Arial"/>
              <a:buNone/>
            </a:pPr>
            <a:r>
              <a:rPr lang="es-ES" sz="1200" b="1" i="0" u="none" strike="noStrike">
                <a:solidFill>
                  <a:srgbClr val="000000"/>
                </a:solidFill>
                <a:latin typeface="Arial"/>
                <a:ea typeface="Arial"/>
                <a:cs typeface="Arial"/>
                <a:sym typeface="Arial"/>
              </a:rPr>
              <a:t>Insuficiente </a:t>
            </a:r>
            <a:r>
              <a:rPr lang="es-ES"/>
              <a:t> (0%) </a:t>
            </a:r>
            <a:r>
              <a:rPr lang="es-ES" sz="1200" b="0" i="0" u="none" strike="noStrike">
                <a:solidFill>
                  <a:srgbClr val="000000"/>
                </a:solidFill>
                <a:latin typeface="Arial"/>
                <a:ea typeface="Arial"/>
                <a:cs typeface="Arial"/>
                <a:sym typeface="Arial"/>
              </a:rPr>
              <a:t>No ejecutó ningún comando del jupyter notebook ni añadió cuadros con comentarios sobre las diferentes ejecuciones.</a:t>
            </a:r>
            <a:endParaRPr/>
          </a:p>
          <a:p>
            <a:pPr marL="0" lvl="0" indent="0" algn="l" rtl="0">
              <a:lnSpc>
                <a:spcPct val="100000"/>
              </a:lnSpc>
              <a:spcBef>
                <a:spcPts val="0"/>
              </a:spcBef>
              <a:spcAft>
                <a:spcPts val="0"/>
              </a:spcAft>
              <a:buClr>
                <a:schemeClr val="dk1"/>
              </a:buClr>
              <a:buSzPts val="1200"/>
              <a:buFont typeface="Noto Sans Symbols"/>
              <a:buNone/>
            </a:pPr>
            <a:endParaRPr>
              <a:highlight>
                <a:srgbClr val="00FF00"/>
              </a:highlight>
            </a:endParaRPr>
          </a:p>
          <a:p>
            <a:pPr marL="0" lvl="0" indent="0" algn="l" rtl="0">
              <a:lnSpc>
                <a:spcPct val="100000"/>
              </a:lnSpc>
              <a:spcBef>
                <a:spcPts val="0"/>
              </a:spcBef>
              <a:spcAft>
                <a:spcPts val="0"/>
              </a:spcAft>
              <a:buSzPts val="1400"/>
              <a:buNone/>
            </a:pPr>
            <a:endParaRPr/>
          </a:p>
        </p:txBody>
      </p:sp>
      <p:sp>
        <p:nvSpPr>
          <p:cNvPr id="825" name="Google Shape;825;p95: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96: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96: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sz="1100"/>
              <a:t>Esta experiencia de trabajo consiste en la ejecución individual del jupyter notebook. </a:t>
            </a:r>
            <a:endParaRPr sz="1100"/>
          </a:p>
          <a:p>
            <a:pPr marL="0" lvl="0" indent="0" algn="l" rtl="0">
              <a:lnSpc>
                <a:spcPct val="100000"/>
              </a:lnSpc>
              <a:spcBef>
                <a:spcPts val="0"/>
              </a:spcBef>
              <a:spcAft>
                <a:spcPts val="0"/>
              </a:spcAft>
              <a:buSzPts val="1400"/>
              <a:buNone/>
            </a:pPr>
            <a:r>
              <a:rPr lang="es-ES" sz="1100"/>
              <a:t>El relator de forma paralela con los estudiantes debe ir mostrando como hacer un análisis del dataset proporcionado.</a:t>
            </a:r>
            <a:endParaRPr sz="1100"/>
          </a:p>
          <a:p>
            <a:pPr marL="0" lvl="0" indent="0" algn="l" rtl="0">
              <a:lnSpc>
                <a:spcPct val="100000"/>
              </a:lnSpc>
              <a:spcBef>
                <a:spcPts val="0"/>
              </a:spcBef>
              <a:spcAft>
                <a:spcPts val="0"/>
              </a:spcAft>
              <a:buSzPts val="1400"/>
              <a:buNone/>
            </a:pPr>
            <a:r>
              <a:rPr lang="es-ES" sz="1100"/>
              <a:t>Ir añadiendo cuadros de texto para la obtención de conclusiones, la incorporación de gráficos, y de cualquier elemento que le aporte valor al análisis.</a:t>
            </a:r>
            <a:endParaRPr sz="1100"/>
          </a:p>
          <a:p>
            <a:pPr marL="0" lvl="0" indent="0" algn="l" rtl="0">
              <a:lnSpc>
                <a:spcPct val="100000"/>
              </a:lnSpc>
              <a:spcBef>
                <a:spcPts val="0"/>
              </a:spcBef>
              <a:spcAft>
                <a:spcPts val="0"/>
              </a:spcAft>
              <a:buSzPts val="1400"/>
              <a:buNone/>
            </a:pPr>
            <a:endParaRPr sz="1100" b="1" u="sng"/>
          </a:p>
          <a:p>
            <a:pPr marL="0" lvl="0" indent="0" algn="l" rtl="0">
              <a:lnSpc>
                <a:spcPct val="100000"/>
              </a:lnSpc>
              <a:spcBef>
                <a:spcPts val="0"/>
              </a:spcBef>
              <a:spcAft>
                <a:spcPts val="0"/>
              </a:spcAft>
              <a:buSzPts val="1400"/>
              <a:buNone/>
            </a:pPr>
            <a:r>
              <a:rPr lang="es-ES" sz="1100" b="1" u="sng"/>
              <a:t>Descripción de la actividad (inicio-desarrollo-cierre): </a:t>
            </a:r>
            <a:endParaRPr sz="1100" b="1" u="sng"/>
          </a:p>
          <a:p>
            <a:pPr marL="0" lvl="0" indent="0" algn="l" rtl="0">
              <a:lnSpc>
                <a:spcPct val="100000"/>
              </a:lnSpc>
              <a:spcBef>
                <a:spcPts val="0"/>
              </a:spcBef>
              <a:spcAft>
                <a:spcPts val="0"/>
              </a:spcAft>
              <a:buSzPts val="1400"/>
              <a:buNone/>
            </a:pPr>
            <a:endParaRPr sz="1100" b="1" u="sng"/>
          </a:p>
          <a:p>
            <a:pPr marL="0" lvl="0" indent="0" algn="l" rtl="0">
              <a:lnSpc>
                <a:spcPct val="100000"/>
              </a:lnSpc>
              <a:spcBef>
                <a:spcPts val="0"/>
              </a:spcBef>
              <a:spcAft>
                <a:spcPts val="0"/>
              </a:spcAft>
              <a:buClr>
                <a:schemeClr val="dk1"/>
              </a:buClr>
              <a:buSzPts val="1200"/>
              <a:buFont typeface="Noto Sans Symbols"/>
              <a:buNone/>
            </a:pPr>
            <a:r>
              <a:rPr lang="es-ES" sz="1100" u="none"/>
              <a:t>La estrategia metodológica consiste en la ejecución del notebook para la actividad. Los participantes serán guiados por el docente de manera individual para la elaboración de un modelo de regresión de tipo predictivo. </a:t>
            </a:r>
            <a:endParaRPr sz="1100"/>
          </a:p>
          <a:p>
            <a:pPr marL="0" lvl="0" indent="0" algn="l" rtl="0">
              <a:lnSpc>
                <a:spcPct val="100000"/>
              </a:lnSpc>
              <a:spcBef>
                <a:spcPts val="0"/>
              </a:spcBef>
              <a:spcAft>
                <a:spcPts val="0"/>
              </a:spcAft>
              <a:buClr>
                <a:schemeClr val="dk1"/>
              </a:buClr>
              <a:buSzPts val="1200"/>
              <a:buFont typeface="Noto Sans Symbols"/>
              <a:buNone/>
            </a:pPr>
            <a:r>
              <a:rPr lang="es-ES" sz="1100" b="1" u="sng"/>
              <a:t>Inicio: </a:t>
            </a:r>
            <a:r>
              <a:rPr lang="es-ES" sz="1100" i="0" u="none" strike="noStrike" cap="none">
                <a:solidFill>
                  <a:schemeClr val="dk1"/>
                </a:solidFill>
              </a:rPr>
              <a:t>Cargar el dataset de weather para realizar un modelo de regresión, donde se va a predecir de acuerdo a los features el clima que habrá. </a:t>
            </a:r>
            <a:endParaRPr sz="1100"/>
          </a:p>
          <a:p>
            <a:pPr marL="0" lvl="0" indent="0" algn="l" rtl="0">
              <a:lnSpc>
                <a:spcPct val="100000"/>
              </a:lnSpc>
              <a:spcBef>
                <a:spcPts val="0"/>
              </a:spcBef>
              <a:spcAft>
                <a:spcPts val="0"/>
              </a:spcAft>
              <a:buClr>
                <a:schemeClr val="dk1"/>
              </a:buClr>
              <a:buSzPts val="1200"/>
              <a:buFont typeface="Noto Sans Symbols"/>
              <a:buNone/>
            </a:pPr>
            <a:r>
              <a:rPr lang="es-ES" sz="1100" b="1" u="sng"/>
              <a:t>Desarrollo: </a:t>
            </a:r>
            <a:r>
              <a:rPr lang="es-ES" sz="1100" u="none"/>
              <a:t>Ir ejecutando cada bloque de código que está presente en el notebook, ir añadiendo cuadros de análisis, y de ser necesario gráficos de los vistos en experiencias anteriores. Analizar las correlaciones, la selección de características claves y la justificación del modelo que se está seleccionando. Al terminar, el tiempo que reste de la sesión, el estudiante debe tomar el dataset Boston housing para predecir los valores de las viviendas.</a:t>
            </a:r>
            <a:endParaRPr sz="1100"/>
          </a:p>
          <a:p>
            <a:pPr marL="0" lvl="0" indent="0" algn="l" rtl="0">
              <a:lnSpc>
                <a:spcPct val="100000"/>
              </a:lnSpc>
              <a:spcBef>
                <a:spcPts val="0"/>
              </a:spcBef>
              <a:spcAft>
                <a:spcPts val="0"/>
              </a:spcAft>
              <a:buClr>
                <a:schemeClr val="dk1"/>
              </a:buClr>
              <a:buSzPts val="1200"/>
              <a:buFont typeface="Noto Sans Symbols"/>
              <a:buNone/>
            </a:pPr>
            <a:r>
              <a:rPr lang="es-ES" sz="1100" b="1" u="sng"/>
              <a:t>Cierre:</a:t>
            </a:r>
            <a:r>
              <a:rPr lang="es-ES" sz="1100" b="1" u="none"/>
              <a:t> </a:t>
            </a:r>
            <a:r>
              <a:rPr lang="es-ES" sz="1100" u="none"/>
              <a:t>Concluir y hacer participar a los estudiantes, conocer sus perspectivas del ejercicio realizado e invitarlos a que realicen este tipo de ejercicio con algún tema que manejen o que les interese.</a:t>
            </a:r>
            <a:endParaRPr/>
          </a:p>
          <a:p>
            <a:pPr marL="0" lvl="0" indent="0" algn="l" rtl="0">
              <a:lnSpc>
                <a:spcPct val="100000"/>
              </a:lnSpc>
              <a:spcBef>
                <a:spcPts val="0"/>
              </a:spcBef>
              <a:spcAft>
                <a:spcPts val="0"/>
              </a:spcAft>
              <a:buClr>
                <a:schemeClr val="dk1"/>
              </a:buClr>
              <a:buSzPts val="1200"/>
              <a:buFont typeface="Noto Sans Symbols"/>
              <a:buNone/>
            </a:pPr>
            <a:endParaRPr sz="1100" u="none"/>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Rúbrica de autoevaluación para Sesión 9:</a:t>
            </a:r>
            <a:endParaRPr/>
          </a:p>
          <a:p>
            <a:pPr marL="457200" marR="0" lvl="0" indent="-228600" algn="l" rtl="0">
              <a:lnSpc>
                <a:spcPct val="100000"/>
              </a:lnSpc>
              <a:spcBef>
                <a:spcPts val="0"/>
              </a:spcBef>
              <a:spcAft>
                <a:spcPts val="0"/>
              </a:spcAft>
              <a:buClr>
                <a:srgbClr val="000000"/>
              </a:buClr>
              <a:buSzPts val="1400"/>
              <a:buFont typeface="Arial"/>
              <a:buNone/>
            </a:pPr>
            <a:endParaRPr sz="11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Excelente</a:t>
            </a:r>
            <a:r>
              <a:rPr lang="es-ES" sz="1100"/>
              <a:t> </a:t>
            </a:r>
            <a:r>
              <a:rPr lang="es-ES" sz="1100" b="0" i="0" u="none" strike="noStrike">
                <a:solidFill>
                  <a:srgbClr val="000000"/>
                </a:solidFill>
                <a:latin typeface="Arial"/>
                <a:ea typeface="Arial"/>
                <a:cs typeface="Arial"/>
                <a:sym typeface="Arial"/>
              </a:rPr>
              <a:t> (100%) Pudo generar una predicción de datos basados en la data de Boston Housing para la obtención del valor de las casas.</a:t>
            </a:r>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Buena</a:t>
            </a:r>
            <a:r>
              <a:rPr lang="es-ES" sz="1100"/>
              <a:t> (80%) </a:t>
            </a:r>
            <a:r>
              <a:rPr lang="es-ES" sz="1100" b="0" i="0" u="none" strike="noStrike">
                <a:solidFill>
                  <a:srgbClr val="000000"/>
                </a:solidFill>
                <a:latin typeface="Arial"/>
                <a:ea typeface="Arial"/>
                <a:cs typeface="Arial"/>
                <a:sym typeface="Arial"/>
              </a:rPr>
              <a:t>Importó datos e hizo análisis exploratorio de datos para Boston Housing hasta la implementación de los algoritmos.</a:t>
            </a:r>
            <a:endParaRPr sz="1100"/>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Regular</a:t>
            </a:r>
            <a:r>
              <a:rPr lang="es-ES" sz="1100"/>
              <a:t> (40%) </a:t>
            </a:r>
            <a:r>
              <a:rPr lang="es-ES" sz="1100" b="0" i="0" u="none" strike="noStrike">
                <a:solidFill>
                  <a:srgbClr val="000000"/>
                </a:solidFill>
                <a:latin typeface="Arial"/>
                <a:ea typeface="Arial"/>
                <a:cs typeface="Arial"/>
                <a:sym typeface="Arial"/>
              </a:rPr>
              <a:t>Solo hizo análisis exploratorio de los datos, sin llegar a implementar ningún modelo de Machine Learning.</a:t>
            </a:r>
            <a:r>
              <a:rPr lang="es-ES" sz="1100"/>
              <a:t> </a:t>
            </a:r>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Insuficiente </a:t>
            </a:r>
            <a:r>
              <a:rPr lang="es-ES" sz="1100"/>
              <a:t> (0%) </a:t>
            </a:r>
            <a:r>
              <a:rPr lang="es-ES" sz="1100" b="0" i="0" u="none" strike="noStrike">
                <a:solidFill>
                  <a:srgbClr val="000000"/>
                </a:solidFill>
                <a:latin typeface="Arial"/>
                <a:ea typeface="Arial"/>
                <a:cs typeface="Arial"/>
                <a:sym typeface="Arial"/>
              </a:rPr>
              <a:t>No ejecutó análisis a la data de Boston Housing.</a:t>
            </a:r>
            <a:endParaRPr sz="1100"/>
          </a:p>
          <a:p>
            <a:pPr marL="0" lvl="0" indent="0" algn="l" rtl="0">
              <a:lnSpc>
                <a:spcPct val="100000"/>
              </a:lnSpc>
              <a:spcBef>
                <a:spcPts val="0"/>
              </a:spcBef>
              <a:spcAft>
                <a:spcPts val="0"/>
              </a:spcAft>
              <a:buClr>
                <a:schemeClr val="dk1"/>
              </a:buClr>
              <a:buSzPts val="1200"/>
              <a:buFont typeface="Noto Sans Symbols"/>
              <a:buNone/>
            </a:pPr>
            <a:endParaRPr sz="1100">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sz="1100"/>
          </a:p>
          <a:p>
            <a:pPr marL="0" lvl="0" indent="0" algn="l" rtl="0">
              <a:lnSpc>
                <a:spcPct val="100000"/>
              </a:lnSpc>
              <a:spcBef>
                <a:spcPts val="0"/>
              </a:spcBef>
              <a:spcAft>
                <a:spcPts val="0"/>
              </a:spcAft>
              <a:buClr>
                <a:schemeClr val="dk1"/>
              </a:buClr>
              <a:buSzPts val="1200"/>
              <a:buFont typeface="Noto Sans Symbols"/>
              <a:buNone/>
            </a:pPr>
            <a:endParaRPr sz="1100" u="none"/>
          </a:p>
        </p:txBody>
      </p:sp>
      <p:sp>
        <p:nvSpPr>
          <p:cNvPr id="833" name="Google Shape;833;p96: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98: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98: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En este tipo de modelos tenemos regresión lineal y no lineal.</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En Data Science, se pueden aplicar los mismos algoritmos que si fuese un algoritmo de clasificación.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Este tipo de ejercicio sirve para realizar análisis predictivo de un contexto específico.	</a:t>
            </a:r>
            <a:endParaRPr/>
          </a:p>
          <a:p>
            <a:pPr marL="171450" marR="0" lvl="0" indent="-171450" algn="l" rtl="0">
              <a:lnSpc>
                <a:spcPct val="100000"/>
              </a:lnSpc>
              <a:spcBef>
                <a:spcPts val="0"/>
              </a:spcBef>
              <a:spcAft>
                <a:spcPts val="0"/>
              </a:spcAft>
              <a:buClr>
                <a:schemeClr val="dk1"/>
              </a:buClr>
              <a:buSzPts val="1200"/>
              <a:buFont typeface="Noto Sans Symbols"/>
              <a:buChar char="✔"/>
            </a:pPr>
            <a:r>
              <a:rPr lang="es-ES" sz="1200" b="0" i="0" u="none" strike="noStrike" cap="none">
                <a:solidFill>
                  <a:schemeClr val="dk1"/>
                </a:solidFill>
                <a:latin typeface="Calibri"/>
                <a:ea typeface="Calibri"/>
                <a:cs typeface="Calibri"/>
                <a:sym typeface="Calibri"/>
              </a:rPr>
              <a:t>Consultar a los estudiantes en qué contexto aplicarían un modelo de regresión pensando en sus áreas de trabajo.</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breve e ingenioso cierre para cada sesión, ya sea un mapa conceptual, esquemas, organizador de conocimiento, juegos.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Generar un espacio para la reflexión de lo aprendido a través de la sesión.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Realizar un diagnóstico sobre posibles dudas, dar espacio para preguntas adicionales y realizar las aclaraciones al grupo-curso.</a:t>
            </a:r>
            <a:endParaRPr/>
          </a:p>
        </p:txBody>
      </p:sp>
      <p:sp>
        <p:nvSpPr>
          <p:cNvPr id="841" name="Google Shape;841;p98: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99: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99:notes"/>
          <p:cNvSpPr txBox="1">
            <a:spLocks noGrp="1"/>
          </p:cNvSpPr>
          <p:nvPr>
            <p:ph type="body" idx="1"/>
          </p:nvPr>
        </p:nvSpPr>
        <p:spPr>
          <a:xfrm>
            <a:off x="701675" y="4473575"/>
            <a:ext cx="5607000" cy="36609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A continuación, revisaremos conceptualmente que son las redes neuronales y un ejercicio sencillo de reconocimiento de imágenes. </a:t>
            </a:r>
            <a:endParaRPr/>
          </a:p>
        </p:txBody>
      </p:sp>
      <p:sp>
        <p:nvSpPr>
          <p:cNvPr id="848" name="Google Shape;848;p99:notes"/>
          <p:cNvSpPr txBox="1">
            <a:spLocks noGrp="1"/>
          </p:cNvSpPr>
          <p:nvPr>
            <p:ph type="sldNum" idx="12"/>
          </p:nvPr>
        </p:nvSpPr>
        <p:spPr>
          <a:xfrm>
            <a:off x="3970338" y="8829675"/>
            <a:ext cx="3038400" cy="466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10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10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esta sesión se revisarán las dudas que hayan surgido en los ejercicios anteriores.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se debe pasar de lleno a R.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Proporcionar a los estudiantes el archivo de la Sesión 10 – Estadísticos.R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Enseñarle al estudiante a cargar el archivo en el IDE o en la herramienta cloud.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Indicar como ir ejecutando el código línea a línea.</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Pedir al estudiante que incorpore nuevos gráficos y visualizaciones en lenguaje R para una mejor comparación.</a:t>
            </a:r>
            <a:endParaRPr/>
          </a:p>
          <a:p>
            <a:pPr marL="171450" lvl="0" indent="-171450" algn="l" rtl="0">
              <a:lnSpc>
                <a:spcPct val="100000"/>
              </a:lnSpc>
              <a:spcBef>
                <a:spcPts val="0"/>
              </a:spcBef>
              <a:spcAft>
                <a:spcPts val="0"/>
              </a:spcAft>
              <a:buClr>
                <a:schemeClr val="dk1"/>
              </a:buClr>
              <a:buSzPts val="1200"/>
              <a:buFont typeface="Noto Sans Symbols"/>
              <a:buChar char="✔"/>
            </a:pPr>
            <a:r>
              <a:rPr lang="es-ES"/>
              <a:t>Luego, pasada la media hora de R volver a Python a revisar los índices de evaluación de modelos. </a:t>
            </a:r>
            <a:endParaRPr/>
          </a:p>
          <a:p>
            <a:pPr marL="171450" lvl="0" indent="-95250" algn="l" rtl="0">
              <a:lnSpc>
                <a:spcPct val="100000"/>
              </a:lnSpc>
              <a:spcBef>
                <a:spcPts val="0"/>
              </a:spcBef>
              <a:spcAft>
                <a:spcPts val="0"/>
              </a:spcAft>
              <a:buClr>
                <a:schemeClr val="dk1"/>
              </a:buClr>
              <a:buSzPts val="1200"/>
              <a:buFont typeface="Noto Sans Symbols"/>
              <a:buNone/>
            </a:pP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858" name="Google Shape;858;p10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01: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101: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Python no es la única herramienta para hacer machine Learning y data science, al igual que en las demás sub-áreas de la informática, siempre hay un mundo de posibilidades.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Muchas herramientas para lograr un mismo objetivo pero con diferente sintaxis quizás.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Algunos de los lenguajes clásicos que nos sirven de igual modo que Python son: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R</a:t>
            </a:r>
            <a:endParaRPr/>
          </a:p>
          <a:p>
            <a:pPr marL="628650" lvl="1" indent="-171450" algn="l" rtl="0">
              <a:lnSpc>
                <a:spcPct val="100000"/>
              </a:lnSpc>
              <a:spcBef>
                <a:spcPts val="0"/>
              </a:spcBef>
              <a:spcAft>
                <a:spcPts val="0"/>
              </a:spcAft>
              <a:buClr>
                <a:schemeClr val="dk1"/>
              </a:buClr>
              <a:buSzPts val="1200"/>
              <a:buFont typeface="Noto Sans Symbols"/>
              <a:buChar char="✔"/>
            </a:pPr>
            <a:r>
              <a:rPr lang="es-ES"/>
              <a:t>SQL</a:t>
            </a:r>
            <a:endParaRPr/>
          </a:p>
          <a:p>
            <a:pPr marL="628650" lvl="1" indent="-171450" algn="l" rtl="0">
              <a:lnSpc>
                <a:spcPct val="100000"/>
              </a:lnSpc>
              <a:spcBef>
                <a:spcPts val="0"/>
              </a:spcBef>
              <a:spcAft>
                <a:spcPts val="0"/>
              </a:spcAft>
              <a:buClr>
                <a:schemeClr val="dk1"/>
              </a:buClr>
              <a:buSzPts val="1200"/>
              <a:buFont typeface="Noto Sans Symbols"/>
              <a:buChar char="✔"/>
            </a:pPr>
            <a:r>
              <a:rPr lang="es-ES"/>
              <a:t>Java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Scala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Julia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Python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Matlab</a:t>
            </a:r>
            <a:endParaRPr/>
          </a:p>
        </p:txBody>
      </p:sp>
      <p:sp>
        <p:nvSpPr>
          <p:cNvPr id="865" name="Google Shape;865;p101: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02: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02: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Según una encuesta realizada entre el 2015 y el 2017, que fue publicada en el twitter de KDnuggets Analytics Python recién pudo sobrepasar el uso del lenguaje R.</a:t>
            </a:r>
            <a:endParaRPr/>
          </a:p>
          <a:p>
            <a:pPr marL="171450" lvl="0" indent="-171450" algn="l" rtl="0">
              <a:lnSpc>
                <a:spcPct val="100000"/>
              </a:lnSpc>
              <a:spcBef>
                <a:spcPts val="0"/>
              </a:spcBef>
              <a:spcAft>
                <a:spcPts val="0"/>
              </a:spcAft>
              <a:buClr>
                <a:schemeClr val="dk1"/>
              </a:buClr>
              <a:buSzPts val="1200"/>
              <a:buFont typeface="Noto Sans Symbols"/>
              <a:buChar char="✔"/>
            </a:pPr>
            <a:r>
              <a:rPr lang="es-ES"/>
              <a:t>Python si bien desde el 2015 aceleró su inserción en el mercado, le ha costado mantenerse lejos de R como su competencia, porque en la industria ambos son muy utilizados.</a:t>
            </a:r>
            <a:endParaRPr/>
          </a:p>
          <a:p>
            <a:pPr marL="171450" lvl="0" indent="-171450" algn="l" rtl="0">
              <a:lnSpc>
                <a:spcPct val="100000"/>
              </a:lnSpc>
              <a:spcBef>
                <a:spcPts val="0"/>
              </a:spcBef>
              <a:spcAft>
                <a:spcPts val="0"/>
              </a:spcAft>
              <a:buClr>
                <a:schemeClr val="dk1"/>
              </a:buClr>
              <a:buSzPts val="1200"/>
              <a:buFont typeface="Noto Sans Symbols"/>
              <a:buChar char="✔"/>
            </a:pPr>
            <a:r>
              <a:rPr lang="es-ES"/>
              <a:t>Hay herramientas que se han tenido que ir acoplando a los lenguajes más utilizados, por ejemplo Scikit-learn, tensorflow y anaconda.</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874" name="Google Shape;874;p102: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80: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80: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65100" algn="l" rtl="0">
              <a:lnSpc>
                <a:spcPct val="100000"/>
              </a:lnSpc>
              <a:spcBef>
                <a:spcPts val="0"/>
              </a:spcBef>
              <a:spcAft>
                <a:spcPts val="0"/>
              </a:spcAft>
              <a:buSzPts val="1100"/>
              <a:buFont typeface="Calibri"/>
              <a:buChar char="✔"/>
            </a:pPr>
            <a:r>
              <a:rPr lang="es-ES" sz="1100">
                <a:solidFill>
                  <a:srgbClr val="000000"/>
                </a:solidFill>
              </a:rPr>
              <a:t>Es importante conocer que R a pesar de ser un lenguaje de tipo estadístico, es muy potente para el análisis de datos.</a:t>
            </a:r>
            <a:endParaRPr sz="1100">
              <a:solidFill>
                <a:srgbClr val="000000"/>
              </a:solidFill>
            </a:endParaRPr>
          </a:p>
          <a:p>
            <a:pPr marL="457200" lvl="0" indent="-228600" algn="l" rtl="0">
              <a:lnSpc>
                <a:spcPct val="100000"/>
              </a:lnSpc>
              <a:spcBef>
                <a:spcPts val="0"/>
              </a:spcBef>
              <a:spcAft>
                <a:spcPts val="0"/>
              </a:spcAft>
              <a:buSzPts val="1400"/>
              <a:buNone/>
            </a:pPr>
            <a:r>
              <a:rPr lang="es-ES" sz="1100" i="0">
                <a:solidFill>
                  <a:srgbClr val="000000"/>
                </a:solidFill>
              </a:rPr>
              <a:t>Características de R </a:t>
            </a:r>
            <a:endParaRPr sz="1100" b="1" i="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Manejo y almacenamiento efectivo de los datos.</a:t>
            </a:r>
            <a:endParaRPr sz="110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Un conjunto de operadores para la realización de cálculos con matrices.</a:t>
            </a:r>
            <a:endParaRPr sz="110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Una gran colección de herramientas para el análisis de datos.</a:t>
            </a:r>
            <a:endParaRPr sz="110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Utilidades gráficas para la visualización de datos.</a:t>
            </a:r>
            <a:endParaRPr sz="110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Un lenguaje de programación bien desarrollado que incluye saltos condicionales, bucles, funciones recursivas, utilidades para la entrada y salida de datos, etc.</a:t>
            </a:r>
            <a:endParaRPr sz="1100">
              <a:solidFill>
                <a:srgbClr val="000000"/>
              </a:solidFill>
            </a:endParaRPr>
          </a:p>
          <a:p>
            <a:pPr marL="457200" lvl="0" indent="-209550" algn="l" rtl="0">
              <a:lnSpc>
                <a:spcPct val="100000"/>
              </a:lnSpc>
              <a:spcBef>
                <a:spcPts val="0"/>
              </a:spcBef>
              <a:spcAft>
                <a:spcPts val="0"/>
              </a:spcAft>
              <a:buSzPts val="1100"/>
              <a:buFont typeface="Calibri"/>
              <a:buChar char="•"/>
            </a:pPr>
            <a:r>
              <a:rPr lang="es-ES" sz="1100" i="0">
                <a:solidFill>
                  <a:srgbClr val="000000"/>
                </a:solidFill>
              </a:rPr>
              <a:t>– Tiene un formato de documentación basado en LaTeX, que se utiliza para proporcionar documentación completa tanto en formato físico como digital.</a:t>
            </a:r>
            <a:endParaRPr sz="1100">
              <a:solidFill>
                <a:srgbClr val="000000"/>
              </a:solidFill>
            </a:endParaRPr>
          </a:p>
          <a:p>
            <a:pPr marL="457200" lvl="0" indent="-139700" algn="l" rtl="0">
              <a:lnSpc>
                <a:spcPct val="100000"/>
              </a:lnSpc>
              <a:spcBef>
                <a:spcPts val="0"/>
              </a:spcBef>
              <a:spcAft>
                <a:spcPts val="0"/>
              </a:spcAft>
              <a:buSzPts val="1400"/>
              <a:buFont typeface="Arial"/>
              <a:buNone/>
            </a:pPr>
            <a:endParaRPr sz="1100" i="0">
              <a:solidFill>
                <a:srgbClr val="000000"/>
              </a:solidFill>
            </a:endParaRPr>
          </a:p>
          <a:p>
            <a:pPr marL="457200" marR="0" lvl="0" indent="-228600" algn="l" rtl="0">
              <a:lnSpc>
                <a:spcPct val="100000"/>
              </a:lnSpc>
              <a:spcBef>
                <a:spcPts val="0"/>
              </a:spcBef>
              <a:spcAft>
                <a:spcPts val="0"/>
              </a:spcAft>
              <a:buClr>
                <a:srgbClr val="000000"/>
              </a:buClr>
              <a:buSzPts val="1400"/>
              <a:buFont typeface="Arial"/>
              <a:buNone/>
            </a:pPr>
            <a:r>
              <a:rPr lang="es-ES" sz="1100" i="0">
                <a:solidFill>
                  <a:srgbClr val="000000"/>
                </a:solidFill>
              </a:rPr>
              <a:t>Su IDE es Rstudio de forma local y RStudio-Cloud en la nube </a:t>
            </a:r>
            <a:r>
              <a:rPr lang="es-ES" sz="1100" i="0" u="sng">
                <a:solidFill>
                  <a:srgbClr val="000000"/>
                </a:solidFill>
                <a:hlinkClick r:id="rId3">
                  <a:extLst>
                    <a:ext uri="{A12FA001-AC4F-418D-AE19-62706E023703}">
                      <ahyp:hlinkClr xmlns:ahyp="http://schemas.microsoft.com/office/drawing/2018/hyperlinkcolor" val="tx"/>
                    </a:ext>
                  </a:extLst>
                </a:hlinkClick>
              </a:rPr>
              <a:t>rstudio.cloud</a:t>
            </a:r>
            <a:endParaRPr sz="1100" u="sng">
              <a:solidFill>
                <a:srgbClr val="000000"/>
              </a:solidFill>
              <a:hlinkClick r:id="rId3">
                <a:extLst>
                  <a:ext uri="{A12FA001-AC4F-418D-AE19-62706E023703}">
                    <ahyp:hlinkClr xmlns:ahyp="http://schemas.microsoft.com/office/drawing/2018/hyperlinkcolor" val="tx"/>
                  </a:ext>
                </a:extLst>
              </a:hlinkClick>
            </a:endParaRPr>
          </a:p>
          <a:p>
            <a:pPr marL="457200" marR="0" lvl="0" indent="-228600" algn="l" rtl="0">
              <a:lnSpc>
                <a:spcPct val="100000"/>
              </a:lnSpc>
              <a:spcBef>
                <a:spcPts val="0"/>
              </a:spcBef>
              <a:spcAft>
                <a:spcPts val="0"/>
              </a:spcAft>
              <a:buClr>
                <a:srgbClr val="000000"/>
              </a:buClr>
              <a:buSzPts val="1400"/>
              <a:buFont typeface="Arial"/>
              <a:buNone/>
            </a:pPr>
            <a:br>
              <a:rPr lang="es-ES" sz="1100" i="0" u="sng" strike="noStrike">
                <a:solidFill>
                  <a:srgbClr val="000000"/>
                </a:solidFill>
                <a:hlinkClick r:id="rId4">
                  <a:extLst>
                    <a:ext uri="{A12FA001-AC4F-418D-AE19-62706E023703}">
                      <ahyp:hlinkClr xmlns:ahyp="http://schemas.microsoft.com/office/drawing/2018/hyperlinkcolor" val="tx"/>
                    </a:ext>
                  </a:extLst>
                </a:hlinkClick>
              </a:rPr>
            </a:br>
            <a:r>
              <a:rPr lang="es-ES" b="0" i="0">
                <a:solidFill>
                  <a:srgbClr val="555555"/>
                </a:solidFill>
                <a:latin typeface="Open Sans"/>
                <a:ea typeface="Open Sans"/>
                <a:cs typeface="Open Sans"/>
                <a:sym typeface="Open Sans"/>
              </a:rPr>
              <a:t>.</a:t>
            </a:r>
            <a:endParaRPr/>
          </a:p>
          <a:p>
            <a:pPr marL="171450" lvl="0" indent="-95250" algn="l" rtl="0">
              <a:lnSpc>
                <a:spcPct val="100000"/>
              </a:lnSpc>
              <a:spcBef>
                <a:spcPts val="0"/>
              </a:spcBef>
              <a:spcAft>
                <a:spcPts val="0"/>
              </a:spcAft>
              <a:buClr>
                <a:schemeClr val="dk1"/>
              </a:buClr>
              <a:buSzPts val="1200"/>
              <a:buFont typeface="Noto Sans Symbols"/>
              <a:buNone/>
            </a:pPr>
            <a:endParaRPr/>
          </a:p>
        </p:txBody>
      </p:sp>
      <p:sp>
        <p:nvSpPr>
          <p:cNvPr id="882" name="Google Shape;882;p80: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03: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103: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Noto Sans Symbols"/>
              <a:buChar char="✔"/>
            </a:pPr>
            <a:r>
              <a:rPr lang="es-ES"/>
              <a:t>En las ilustraciones se ve parte del código que trabajaremos a continuación. </a:t>
            </a:r>
            <a:endParaRPr/>
          </a:p>
          <a:p>
            <a:pPr marL="171450" lvl="0" indent="-171450" algn="l" rtl="0">
              <a:lnSpc>
                <a:spcPct val="100000"/>
              </a:lnSpc>
              <a:spcBef>
                <a:spcPts val="0"/>
              </a:spcBef>
              <a:spcAft>
                <a:spcPts val="0"/>
              </a:spcAft>
              <a:buClr>
                <a:schemeClr val="dk1"/>
              </a:buClr>
              <a:buSzPts val="1200"/>
              <a:buFont typeface="Noto Sans Symbols"/>
              <a:buChar char="✔"/>
            </a:pPr>
            <a:r>
              <a:rPr lang="es-ES"/>
              <a:t>Que vean diferencias, algunas que los estudiantes podrían identificar son:</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importaciones de las librerías.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Los nombres de los métodos que acá son funciones. Ej. Python df.describe() mientras que en R es summary(data)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estructuras de datos también son diferentes.</a:t>
            </a:r>
            <a:endParaRPr/>
          </a:p>
          <a:p>
            <a:pPr marL="628650" lvl="1" indent="-171450" algn="l" rtl="0">
              <a:lnSpc>
                <a:spcPct val="100000"/>
              </a:lnSpc>
              <a:spcBef>
                <a:spcPts val="0"/>
              </a:spcBef>
              <a:spcAft>
                <a:spcPts val="0"/>
              </a:spcAft>
              <a:buClr>
                <a:schemeClr val="dk1"/>
              </a:buClr>
              <a:buSzPts val="1200"/>
              <a:buFont typeface="Noto Sans Symbols"/>
              <a:buChar char="✔"/>
            </a:pPr>
            <a:r>
              <a:rPr lang="es-ES"/>
              <a:t>Las menciones a los atributos de un dataset. Ej: Python data[“columna”] mientras que en R es data$columna</a:t>
            </a:r>
            <a:endParaRPr/>
          </a:p>
          <a:p>
            <a:pPr marL="628650" lvl="1" indent="-171450" algn="l" rtl="0">
              <a:lnSpc>
                <a:spcPct val="100000"/>
              </a:lnSpc>
              <a:spcBef>
                <a:spcPts val="0"/>
              </a:spcBef>
              <a:spcAft>
                <a:spcPts val="0"/>
              </a:spcAft>
              <a:buClr>
                <a:schemeClr val="dk1"/>
              </a:buClr>
              <a:buSzPts val="1200"/>
              <a:buFont typeface="Noto Sans Symbols"/>
              <a:buChar char="✔"/>
            </a:pPr>
            <a:r>
              <a:rPr lang="es-ES"/>
              <a:t>Es un lenguaje más matemático que Python.</a:t>
            </a:r>
            <a:endParaRPr/>
          </a:p>
          <a:p>
            <a:pPr marL="457200" lvl="1" indent="0" algn="l" rtl="0">
              <a:lnSpc>
                <a:spcPct val="100000"/>
              </a:lnSpc>
              <a:spcBef>
                <a:spcPts val="0"/>
              </a:spcBef>
              <a:spcAft>
                <a:spcPts val="0"/>
              </a:spcAft>
              <a:buClr>
                <a:schemeClr val="dk1"/>
              </a:buClr>
              <a:buSzPts val="1200"/>
              <a:buFont typeface="Noto Sans Symbols"/>
              <a:buNone/>
            </a:pPr>
            <a:endParaRPr/>
          </a:p>
        </p:txBody>
      </p:sp>
      <p:sp>
        <p:nvSpPr>
          <p:cNvPr id="892" name="Google Shape;892;p103: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04:notes"/>
          <p:cNvSpPr>
            <a:spLocks noGrp="1" noRot="1" noChangeAspect="1"/>
          </p:cNvSpPr>
          <p:nvPr>
            <p:ph type="sldImg" idx="2"/>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104:notes"/>
          <p:cNvSpPr txBox="1">
            <a:spLocks noGrp="1"/>
          </p:cNvSpPr>
          <p:nvPr>
            <p:ph type="body" idx="1"/>
          </p:nvPr>
        </p:nvSpPr>
        <p:spPr>
          <a:xfrm>
            <a:off x="701675" y="4473575"/>
            <a:ext cx="5607050" cy="36607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sz="1100"/>
              <a:t>El estudiante de forma individual debe cargar el archivo .R en el IDE correspondiente para ir ejecutando los comandos. Idealmente debe ir haciendo comparaciones y similitudes del lenguaje R con Lenguaje Python. </a:t>
            </a:r>
            <a:endParaRPr sz="1100"/>
          </a:p>
          <a:p>
            <a:pPr marL="0" lvl="0" indent="0" algn="l" rtl="0">
              <a:lnSpc>
                <a:spcPct val="100000"/>
              </a:lnSpc>
              <a:spcBef>
                <a:spcPts val="0"/>
              </a:spcBef>
              <a:spcAft>
                <a:spcPts val="0"/>
              </a:spcAft>
              <a:buSzPts val="1400"/>
              <a:buNone/>
            </a:pPr>
            <a:r>
              <a:rPr lang="es-ES" sz="1100" b="1" u="sng"/>
              <a:t>Incorporar descripción de la actividad (inicio-desarrollo-cierre): </a:t>
            </a:r>
            <a:endParaRPr sz="1100"/>
          </a:p>
          <a:p>
            <a:pPr marL="0" lvl="0" indent="0" algn="l" rtl="0">
              <a:lnSpc>
                <a:spcPct val="100000"/>
              </a:lnSpc>
              <a:spcBef>
                <a:spcPts val="0"/>
              </a:spcBef>
              <a:spcAft>
                <a:spcPts val="0"/>
              </a:spcAft>
              <a:buClr>
                <a:schemeClr val="dk1"/>
              </a:buClr>
              <a:buSzPts val="1200"/>
              <a:buFont typeface="Noto Sans Symbols"/>
              <a:buNone/>
            </a:pPr>
            <a:r>
              <a:rPr lang="es-ES" sz="1100" b="0" u="none"/>
              <a:t>La actividad consiste en una ejecución práctica de códigos en lenguaje R. Los participantes deben ser guiados por el docente de manera masiva en la realización de la carga del script y la ejecución de los comandos segregadamente utilizando la herramienta de selección. </a:t>
            </a:r>
            <a:endParaRPr sz="1100" b="0" u="none"/>
          </a:p>
          <a:p>
            <a:pPr marL="0" lvl="0" indent="0" algn="l" rtl="0">
              <a:lnSpc>
                <a:spcPct val="100000"/>
              </a:lnSpc>
              <a:spcBef>
                <a:spcPts val="0"/>
              </a:spcBef>
              <a:spcAft>
                <a:spcPts val="0"/>
              </a:spcAft>
              <a:buClr>
                <a:schemeClr val="dk1"/>
              </a:buClr>
              <a:buSzPts val="1200"/>
              <a:buFont typeface="Noto Sans Symbols"/>
              <a:buNone/>
            </a:pPr>
            <a:r>
              <a:rPr lang="es-ES" sz="1100" b="1" u="sng"/>
              <a:t>Inicio: </a:t>
            </a:r>
            <a:r>
              <a:rPr lang="es-ES" sz="1100" b="0" u="none"/>
              <a:t>Debe enseñar a los estudiantes a como cargar un archivo de formato .R tanto en Rstudio local como Rstudio Cloud de manera que el estudiante sepa moverse en ambos ambientes.</a:t>
            </a:r>
            <a:endParaRPr sz="1100"/>
          </a:p>
          <a:p>
            <a:pPr marL="0" lvl="0" indent="0" algn="l" rtl="0">
              <a:lnSpc>
                <a:spcPct val="100000"/>
              </a:lnSpc>
              <a:spcBef>
                <a:spcPts val="0"/>
              </a:spcBef>
              <a:spcAft>
                <a:spcPts val="0"/>
              </a:spcAft>
              <a:buClr>
                <a:schemeClr val="dk1"/>
              </a:buClr>
              <a:buSzPts val="1200"/>
              <a:buFont typeface="Noto Sans Symbols"/>
              <a:buNone/>
            </a:pPr>
            <a:r>
              <a:rPr lang="es-ES" sz="1100" b="1" u="sng"/>
              <a:t>Desarrollo: </a:t>
            </a:r>
            <a:r>
              <a:rPr lang="es-ES" sz="1100" b="0" u="none"/>
              <a:t>Indicar al estudiante las diferencias que tiene este lenguaje con Python. Comentar que este es un lenguaje open source muy a cargo de la comunidad. Si bien, parece ser menos intuitivo que Python es casi igual de preferido que este último en la industria. Enseñarle al curso como ir ejecutando determinadas líneas de comandos y cómo se van almacenando en memoria temporal las variables creadas. Solicitar que los estudiantes añadan visualizaciones en lenguaje R para complementar el análisis estadístico.</a:t>
            </a:r>
            <a:endParaRPr sz="1100"/>
          </a:p>
          <a:p>
            <a:pPr marL="0" lvl="0" indent="0" algn="l" rtl="0">
              <a:lnSpc>
                <a:spcPct val="100000"/>
              </a:lnSpc>
              <a:spcBef>
                <a:spcPts val="0"/>
              </a:spcBef>
              <a:spcAft>
                <a:spcPts val="0"/>
              </a:spcAft>
              <a:buClr>
                <a:schemeClr val="dk1"/>
              </a:buClr>
              <a:buSzPts val="1200"/>
              <a:buFont typeface="Noto Sans Symbols"/>
              <a:buNone/>
            </a:pPr>
            <a:r>
              <a:rPr lang="es-ES" sz="1100" b="1" u="sng"/>
              <a:t>Cierre:</a:t>
            </a:r>
            <a:r>
              <a:rPr lang="es-ES" sz="1100" b="1" u="none"/>
              <a:t> </a:t>
            </a:r>
            <a:r>
              <a:rPr lang="es-ES" sz="1100" b="0" u="none"/>
              <a:t>Hacer una síntesis de las diferencias marcadas entre un lenguaje y otro.</a:t>
            </a:r>
            <a:endParaRPr sz="1100"/>
          </a:p>
          <a:p>
            <a:pPr marL="0" lvl="0" indent="0" algn="l" rtl="0">
              <a:lnSpc>
                <a:spcPct val="100000"/>
              </a:lnSpc>
              <a:spcBef>
                <a:spcPts val="0"/>
              </a:spcBef>
              <a:spcAft>
                <a:spcPts val="0"/>
              </a:spcAft>
              <a:buClr>
                <a:schemeClr val="dk1"/>
              </a:buClr>
              <a:buSzPts val="1200"/>
              <a:buFont typeface="Noto Sans Symbols"/>
              <a:buNone/>
            </a:pPr>
            <a:endParaRPr sz="1100" b="0" u="none"/>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Rúbrica de autoevaluación para Sesión 10-A:</a:t>
            </a:r>
            <a:endParaRPr/>
          </a:p>
          <a:p>
            <a:pPr marL="457200" marR="0" lvl="0" indent="-228600" algn="l" rtl="0">
              <a:lnSpc>
                <a:spcPct val="100000"/>
              </a:lnSpc>
              <a:spcBef>
                <a:spcPts val="0"/>
              </a:spcBef>
              <a:spcAft>
                <a:spcPts val="0"/>
              </a:spcAft>
              <a:buClr>
                <a:srgbClr val="000000"/>
              </a:buClr>
              <a:buSzPts val="1400"/>
              <a:buFont typeface="Arial"/>
              <a:buNone/>
            </a:pPr>
            <a:endParaRPr sz="1100" b="1" i="0" u="none" strike="noStrik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Excelente</a:t>
            </a:r>
            <a:r>
              <a:rPr lang="es-ES" sz="1100"/>
              <a:t> </a:t>
            </a:r>
            <a:r>
              <a:rPr lang="es-ES" sz="1100" b="0" i="0" u="none" strike="noStrike">
                <a:solidFill>
                  <a:srgbClr val="000000"/>
                </a:solidFill>
                <a:latin typeface="Arial"/>
                <a:ea typeface="Arial"/>
                <a:cs typeface="Arial"/>
                <a:sym typeface="Arial"/>
              </a:rPr>
              <a:t> (100%) Ejecutó todos los comandos de R sin problema, añadiendo comentarios cuando era necesario.</a:t>
            </a:r>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Buena</a:t>
            </a:r>
            <a:r>
              <a:rPr lang="es-ES" sz="1100"/>
              <a:t> (80%) </a:t>
            </a:r>
            <a:r>
              <a:rPr lang="es-ES" sz="1100" b="0" i="0" u="none" strike="noStrike">
                <a:solidFill>
                  <a:srgbClr val="000000"/>
                </a:solidFill>
                <a:latin typeface="Arial"/>
                <a:ea typeface="Arial"/>
                <a:cs typeface="Arial"/>
                <a:sym typeface="Arial"/>
              </a:rPr>
              <a:t>Ejecutó casi todos comandos de R pero no añadió ningún comentario adicional para mayor explicación.</a:t>
            </a:r>
            <a:endParaRPr sz="1100"/>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Regular</a:t>
            </a:r>
            <a:r>
              <a:rPr lang="es-ES" sz="1100"/>
              <a:t> (40%) </a:t>
            </a:r>
            <a:r>
              <a:rPr lang="es-ES" sz="1100" b="0" i="0" u="none" strike="noStrike">
                <a:solidFill>
                  <a:srgbClr val="000000"/>
                </a:solidFill>
                <a:latin typeface="Arial"/>
                <a:ea typeface="Arial"/>
                <a:cs typeface="Arial"/>
                <a:sym typeface="Arial"/>
              </a:rPr>
              <a:t>Ejecutó solo algunos comandos de R sin mucho entendimiento del paradigma.</a:t>
            </a:r>
            <a:r>
              <a:rPr lang="es-ES" sz="1100"/>
              <a:t> </a:t>
            </a:r>
            <a:endParaRPr/>
          </a:p>
          <a:p>
            <a:pPr marL="457200" marR="0" lvl="0" indent="-228600" algn="l" rtl="0">
              <a:lnSpc>
                <a:spcPct val="100000"/>
              </a:lnSpc>
              <a:spcBef>
                <a:spcPts val="0"/>
              </a:spcBef>
              <a:spcAft>
                <a:spcPts val="0"/>
              </a:spcAft>
              <a:buClr>
                <a:srgbClr val="000000"/>
              </a:buClr>
              <a:buSzPts val="1400"/>
              <a:buFont typeface="Arial"/>
              <a:buNone/>
            </a:pPr>
            <a:r>
              <a:rPr lang="es-ES" sz="1100" b="1" i="0" u="none" strike="noStrike">
                <a:solidFill>
                  <a:srgbClr val="000000"/>
                </a:solidFill>
                <a:latin typeface="Arial"/>
                <a:ea typeface="Arial"/>
                <a:cs typeface="Arial"/>
                <a:sym typeface="Arial"/>
              </a:rPr>
              <a:t>Insuficiente </a:t>
            </a:r>
            <a:r>
              <a:rPr lang="es-ES" sz="1100"/>
              <a:t> (0%) </a:t>
            </a:r>
            <a:r>
              <a:rPr lang="es-ES" sz="1100" b="0" i="0" u="none" strike="noStrike">
                <a:solidFill>
                  <a:srgbClr val="000000"/>
                </a:solidFill>
                <a:latin typeface="Arial"/>
                <a:ea typeface="Arial"/>
                <a:cs typeface="Arial"/>
                <a:sym typeface="Arial"/>
              </a:rPr>
              <a:t>No ejecutó ningún comando de R.</a:t>
            </a:r>
            <a:endParaRPr sz="1100"/>
          </a:p>
          <a:p>
            <a:pPr marL="0" lvl="0" indent="0" algn="l" rtl="0">
              <a:lnSpc>
                <a:spcPct val="100000"/>
              </a:lnSpc>
              <a:spcBef>
                <a:spcPts val="0"/>
              </a:spcBef>
              <a:spcAft>
                <a:spcPts val="0"/>
              </a:spcAft>
              <a:buClr>
                <a:schemeClr val="dk1"/>
              </a:buClr>
              <a:buSzPts val="1200"/>
              <a:buFont typeface="Noto Sans Symbols"/>
              <a:buNone/>
            </a:pPr>
            <a:endParaRPr sz="1100">
              <a:highlight>
                <a:srgbClr val="00FF00"/>
              </a:highlight>
            </a:endParaRPr>
          </a:p>
          <a:p>
            <a:pPr marL="0" lvl="0" indent="0" algn="l" rtl="0">
              <a:lnSpc>
                <a:spcPct val="100000"/>
              </a:lnSpc>
              <a:spcBef>
                <a:spcPts val="0"/>
              </a:spcBef>
              <a:spcAft>
                <a:spcPts val="0"/>
              </a:spcAft>
              <a:buClr>
                <a:schemeClr val="dk1"/>
              </a:buClr>
              <a:buSzPts val="1200"/>
              <a:buFont typeface="Noto Sans Symbols"/>
              <a:buNone/>
            </a:pPr>
            <a:endParaRPr sz="1100" b="0" u="none"/>
          </a:p>
        </p:txBody>
      </p:sp>
      <p:sp>
        <p:nvSpPr>
          <p:cNvPr id="900" name="Google Shape;900;p104:notes"/>
          <p:cNvSpPr txBox="1">
            <a:spLocks noGrp="1"/>
          </p:cNvSpPr>
          <p:nvPr>
            <p:ph type="sldNum" idx="12"/>
          </p:nvPr>
        </p:nvSpPr>
        <p:spPr>
          <a:xfrm>
            <a:off x="3970338" y="8829675"/>
            <a:ext cx="3038475" cy="46672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1"/>
        <p:cNvGrpSpPr/>
        <p:nvPr/>
      </p:nvGrpSpPr>
      <p:grpSpPr>
        <a:xfrm>
          <a:off x="0" y="0"/>
          <a:ext cx="0" cy="0"/>
          <a:chOff x="0" y="0"/>
          <a:chExt cx="0" cy="0"/>
        </a:xfrm>
      </p:grpSpPr>
      <p:sp>
        <p:nvSpPr>
          <p:cNvPr id="22" name="Google Shape;22;p13"/>
          <p:cNvSpPr/>
          <p:nvPr/>
        </p:nvSpPr>
        <p:spPr>
          <a:xfrm>
            <a:off x="0" y="0"/>
            <a:ext cx="9144000" cy="1351294"/>
          </a:xfrm>
          <a:prstGeom prst="rect">
            <a:avLst/>
          </a:prstGeom>
          <a:solidFill>
            <a:srgbClr val="0F243E"/>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
          <p:cNvSpPr txBox="1">
            <a:spLocks noGrp="1"/>
          </p:cNvSpPr>
          <p:nvPr>
            <p:ph type="ftr" idx="11"/>
          </p:nvPr>
        </p:nvSpPr>
        <p:spPr>
          <a:xfrm>
            <a:off x="5791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BFBFB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p:nvPr/>
        </p:nvSpPr>
        <p:spPr>
          <a:xfrm rot="10800000" flipH="1">
            <a:off x="0" y="6313419"/>
            <a:ext cx="9144000" cy="465202"/>
          </a:xfrm>
          <a:prstGeom prst="rect">
            <a:avLst/>
          </a:prstGeom>
          <a:solidFill>
            <a:srgbClr val="F2F2F2"/>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13"/>
          <p:cNvSpPr/>
          <p:nvPr/>
        </p:nvSpPr>
        <p:spPr>
          <a:xfrm rot="2736822">
            <a:off x="575940" y="1103933"/>
            <a:ext cx="494719" cy="494719"/>
          </a:xfrm>
          <a:prstGeom prst="rect">
            <a:avLst/>
          </a:prstGeom>
          <a:solidFill>
            <a:srgbClr val="0F243E"/>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 name="Google Shape;27;p13" descr="logoEECC2.png"/>
          <p:cNvPicPr preferRelativeResize="0"/>
          <p:nvPr/>
        </p:nvPicPr>
        <p:blipFill rotWithShape="1">
          <a:blip r:embed="rId2">
            <a:alphaModFix/>
          </a:blip>
          <a:srcRect/>
          <a:stretch/>
        </p:blipFill>
        <p:spPr>
          <a:xfrm>
            <a:off x="582245" y="284583"/>
            <a:ext cx="1710267" cy="71794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1" name="Google Shape;31;p1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2" name="Google Shape;3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5"/>
        <p:cNvGrpSpPr/>
        <p:nvPr/>
      </p:nvGrpSpPr>
      <p:grpSpPr>
        <a:xfrm>
          <a:off x="0" y="0"/>
          <a:ext cx="0" cy="0"/>
          <a:chOff x="0" y="0"/>
          <a:chExt cx="0" cy="0"/>
        </a:xfrm>
      </p:grpSpPr>
      <p:sp>
        <p:nvSpPr>
          <p:cNvPr id="36" name="Google Shape;36;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8" name="Google Shape;3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 name="Google Shape;44;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5" name="Google Shape;4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8"/>
        <p:cNvGrpSpPr/>
        <p:nvPr/>
      </p:nvGrpSpPr>
      <p:grpSpPr>
        <a:xfrm>
          <a:off x="0" y="0"/>
          <a:ext cx="0" cy="0"/>
          <a:chOff x="0" y="0"/>
          <a:chExt cx="0" cy="0"/>
        </a:xfrm>
      </p:grpSpPr>
      <p:sp>
        <p:nvSpPr>
          <p:cNvPr id="49" name="Google Shape;4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3" name="Google Shape;53;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4" name="Google Shape;5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7"/>
        <p:cNvGrpSpPr/>
        <p:nvPr/>
      </p:nvGrpSpPr>
      <p:grpSpPr>
        <a:xfrm>
          <a:off x="0" y="0"/>
          <a:ext cx="0" cy="0"/>
          <a:chOff x="0" y="0"/>
          <a:chExt cx="0" cy="0"/>
        </a:xfrm>
      </p:grpSpPr>
      <p:sp>
        <p:nvSpPr>
          <p:cNvPr id="58" name="Google Shape;5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2"/>
        <p:cNvGrpSpPr/>
        <p:nvPr/>
      </p:nvGrpSpPr>
      <p:grpSpPr>
        <a:xfrm>
          <a:off x="0" y="0"/>
          <a:ext cx="0" cy="0"/>
          <a:chOff x="0" y="0"/>
          <a:chExt cx="0" cy="0"/>
        </a:xfrm>
      </p:grpSpPr>
      <p:sp>
        <p:nvSpPr>
          <p:cNvPr id="63" name="Google Shape;63;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6"/>
        <p:cNvGrpSpPr/>
        <p:nvPr/>
      </p:nvGrpSpPr>
      <p:grpSpPr>
        <a:xfrm>
          <a:off x="0" y="0"/>
          <a:ext cx="0" cy="0"/>
          <a:chOff x="0" y="0"/>
          <a:chExt cx="0" cy="0"/>
        </a:xfrm>
      </p:grpSpPr>
      <p:sp>
        <p:nvSpPr>
          <p:cNvPr id="67" name="Google Shape;67;p2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9" name="Google Shape;69;p2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0" name="Google Shape;70;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drive.google.com/file/d/14eDg9K3O8hjHImJ0rj8dUABkLl_k9Dg2/view?usp=sharing"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drive.google.com/file/d/14eDg9K3O8hjHImJ0rj8dUABkLl_k9Dg2/view?usp=sharing"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https://drive.google.com/drive/folders/18BHBfMpRo9M0Z0fV-4Ka03kWVFrDop3J?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hyperlink" Target="https://drive.google.com/drive/folders/18BHBfMpRo9M0Z0fV-4Ka03kWVFrDop3J?usp=sharing"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drive.google.com/file/d/1APpywYHEexQEGElHT5CJUoz9RgWdohqh/view?usp=sharing"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DK01gjsdEiene_jeMDmRB_xZAgEP2_Tb?usp=shar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lab.research.google.com/drive/1DK01gjsdEiene_jeMDmRB_xZAgEP2_Tb?usp=sharin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g"/><Relationship Id="rId3" Type="http://schemas.openxmlformats.org/officeDocument/2006/relationships/image" Target="../media/image19.jpg"/><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es.dreamstime.com/stock-de-ilustraci%C3%B3n-hombre-de-negocios-con-una-tarea-mostrando-tarea-y-anal%C3%ADtico-image50041965"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hyperlink" Target="https://colab.research.google.com/drive/1UJ5dBPpr1MYg3nT3_i3v4Bt1GyMi-bxZ?usp=sharin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drive.google.com/file/d/1q6BK1q3HJHk38FFCljyQyyO70Zcox5YD/view?usp=sharin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datasciencecentral.com/profiles/blogs/learn-machinelearning-coding-basics-in-a-weekend-glossary-and"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drive.google.com/file/d/1kAJePeLNDmpopI2YcYOHTweo6UzImpbs/view?usp=sharing"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rive.google.com/file/d/1JleeDVR4ZrQBhToDuIh3f3ZHQaGZa-Eq/view?usp=sharing"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hyperlink" Target="https://drive.google.com/file/d/1JleeDVR4ZrQBhToDuIh3f3ZHQaGZa-Eq/view?usp=sharing"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witter.com/python_es/status/875257401842307072"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pSp>
        <p:nvGrpSpPr>
          <p:cNvPr id="90" name="Google Shape;90;p1"/>
          <p:cNvGrpSpPr/>
          <p:nvPr/>
        </p:nvGrpSpPr>
        <p:grpSpPr>
          <a:xfrm>
            <a:off x="0" y="0"/>
            <a:ext cx="9144000" cy="6858000"/>
            <a:chOff x="1" y="266714"/>
            <a:chExt cx="9144000" cy="5934061"/>
          </a:xfrm>
        </p:grpSpPr>
        <p:sp>
          <p:nvSpPr>
            <p:cNvPr id="91" name="Google Shape;91;p1"/>
            <p:cNvSpPr/>
            <p:nvPr/>
          </p:nvSpPr>
          <p:spPr>
            <a:xfrm>
              <a:off x="1" y="266714"/>
              <a:ext cx="9144000" cy="5934061"/>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2" name="Google Shape;92;p1" descr="logoEECC2.png"/>
            <p:cNvPicPr preferRelativeResize="0"/>
            <p:nvPr/>
          </p:nvPicPr>
          <p:blipFill rotWithShape="1">
            <a:blip r:embed="rId3">
              <a:alphaModFix/>
            </a:blip>
            <a:srcRect/>
            <a:stretch/>
          </p:blipFill>
          <p:spPr>
            <a:xfrm>
              <a:off x="6915150" y="357173"/>
              <a:ext cx="1980161" cy="831244"/>
            </a:xfrm>
            <a:prstGeom prst="rect">
              <a:avLst/>
            </a:prstGeom>
            <a:noFill/>
            <a:ln>
              <a:noFill/>
            </a:ln>
          </p:spPr>
        </p:pic>
      </p:grpSp>
      <p:sp>
        <p:nvSpPr>
          <p:cNvPr id="93" name="Google Shape;93;p1"/>
          <p:cNvSpPr txBox="1">
            <a:spLocks noGrp="1"/>
          </p:cNvSpPr>
          <p:nvPr>
            <p:ph type="ctrTitle"/>
          </p:nvPr>
        </p:nvSpPr>
        <p:spPr>
          <a:xfrm>
            <a:off x="685800" y="2491581"/>
            <a:ext cx="7772400" cy="1470025"/>
          </a:xfrm>
          <a:prstGeom prst="rect">
            <a:avLst/>
          </a:prstGeom>
          <a:noFill/>
          <a:ln>
            <a:noFill/>
          </a:ln>
        </p:spPr>
        <p:txBody>
          <a:bodyPr spcFirstLastPara="1" wrap="square" lIns="91425" tIns="45700" rIns="91425" bIns="45700" anchor="ctr" anchorCtr="0">
            <a:normAutofit fontScale="90000"/>
          </a:bodyPr>
          <a:lstStyle/>
          <a:p>
            <a:r>
              <a:rPr lang="es-ES" b="1" dirty="0">
                <a:solidFill>
                  <a:schemeClr val="bg1"/>
                </a:solidFill>
              </a:rPr>
              <a:t>Aplicación de herramientas informáticas para constituir Machine </a:t>
            </a:r>
            <a:r>
              <a:rPr lang="es-ES" b="1" dirty="0" err="1">
                <a:solidFill>
                  <a:schemeClr val="bg1"/>
                </a:solidFill>
              </a:rPr>
              <a:t>Learning</a:t>
            </a:r>
            <a:endParaRPr lang="es-ES"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p:nvPr/>
        </p:nvSpPr>
        <p:spPr>
          <a:xfrm>
            <a:off x="471092" y="1810859"/>
            <a:ext cx="8388694" cy="3477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Un análisis estadístico se compone de 5 actividades básicas: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Diseño del análisis</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Exploración de datos</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Armado del modelo</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Realizar estimaciones</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Contrastar la hipótesis</a:t>
            </a:r>
            <a:endParaRPr sz="2000" b="0" i="1" u="none" strike="noStrike" cap="none">
              <a:solidFill>
                <a:schemeClr val="dk1"/>
              </a:solidFill>
              <a:latin typeface="Calibri"/>
              <a:ea typeface="Calibri"/>
              <a:cs typeface="Calibri"/>
              <a:sym typeface="Calibri"/>
            </a:endParaRPr>
          </a:p>
        </p:txBody>
      </p:sp>
      <p:sp>
        <p:nvSpPr>
          <p:cNvPr id="184" name="Google Shape;184;p29"/>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ESTADÍSTICA</a:t>
            </a:r>
            <a:endParaRPr sz="1800" b="1" i="0" u="none" strike="noStrike" cap="none">
              <a:solidFill>
                <a:schemeClr val="lt1"/>
              </a:solidFill>
              <a:latin typeface="Calibri"/>
              <a:ea typeface="Calibri"/>
              <a:cs typeface="Calibri"/>
              <a:sym typeface="Calibri"/>
            </a:endParaRPr>
          </a:p>
        </p:txBody>
      </p:sp>
      <p:pic>
        <p:nvPicPr>
          <p:cNvPr id="185" name="Google Shape;185;p29"/>
          <p:cNvPicPr preferRelativeResize="0"/>
          <p:nvPr/>
        </p:nvPicPr>
        <p:blipFill rotWithShape="1">
          <a:blip r:embed="rId3">
            <a:alphaModFix/>
          </a:blip>
          <a:srcRect/>
          <a:stretch/>
        </p:blipFill>
        <p:spPr>
          <a:xfrm>
            <a:off x="4339400" y="2533650"/>
            <a:ext cx="4520386" cy="3170753"/>
          </a:xfrm>
          <a:prstGeom prst="rect">
            <a:avLst/>
          </a:prstGeom>
          <a:noFill/>
          <a:ln>
            <a:noFill/>
          </a:ln>
        </p:spPr>
      </p:pic>
      <p:sp>
        <p:nvSpPr>
          <p:cNvPr id="186" name="Google Shape;186;p29"/>
          <p:cNvSpPr txBox="1"/>
          <p:nvPr/>
        </p:nvSpPr>
        <p:spPr>
          <a:xfrm>
            <a:off x="609600" y="6371153"/>
            <a:ext cx="83487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https://www.campusbigdata.com/big-data-blog/item/104-procesos-de-analisis-de-datos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05"/>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RESULTADOS EN R</a:t>
            </a:r>
            <a:endParaRPr sz="1800" b="1" i="0" u="none" strike="noStrike" cap="none">
              <a:solidFill>
                <a:schemeClr val="lt1"/>
              </a:solidFill>
              <a:latin typeface="Calibri"/>
              <a:ea typeface="Calibri"/>
              <a:cs typeface="Calibri"/>
              <a:sym typeface="Calibri"/>
            </a:endParaRPr>
          </a:p>
        </p:txBody>
      </p:sp>
      <p:sp>
        <p:nvSpPr>
          <p:cNvPr id="910" name="Google Shape;910;p105"/>
          <p:cNvSpPr/>
          <p:nvPr/>
        </p:nvSpPr>
        <p:spPr>
          <a:xfrm>
            <a:off x="1425633" y="1599697"/>
            <a:ext cx="6292734"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El lenguaje R es tan potente como Python para hacer Machine Learning. Tiene algunas diferencias estéticas y de sintaxis, ya que es un lenguaje funcional.</a:t>
            </a:r>
            <a:endParaRPr sz="1400" b="0" i="1"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pic>
        <p:nvPicPr>
          <p:cNvPr id="911" name="Google Shape;911;p105"/>
          <p:cNvPicPr preferRelativeResize="0"/>
          <p:nvPr/>
        </p:nvPicPr>
        <p:blipFill rotWithShape="1">
          <a:blip r:embed="rId3">
            <a:alphaModFix/>
          </a:blip>
          <a:srcRect/>
          <a:stretch/>
        </p:blipFill>
        <p:spPr>
          <a:xfrm>
            <a:off x="582970" y="3414051"/>
            <a:ext cx="2042797" cy="1459140"/>
          </a:xfrm>
          <a:prstGeom prst="rect">
            <a:avLst/>
          </a:prstGeom>
          <a:noFill/>
          <a:ln>
            <a:noFill/>
          </a:ln>
        </p:spPr>
      </p:pic>
      <p:pic>
        <p:nvPicPr>
          <p:cNvPr id="912" name="Google Shape;912;p105"/>
          <p:cNvPicPr preferRelativeResize="0"/>
          <p:nvPr/>
        </p:nvPicPr>
        <p:blipFill rotWithShape="1">
          <a:blip r:embed="rId4">
            <a:alphaModFix/>
          </a:blip>
          <a:srcRect/>
          <a:stretch/>
        </p:blipFill>
        <p:spPr>
          <a:xfrm>
            <a:off x="3311325" y="3646772"/>
            <a:ext cx="2651088" cy="2651088"/>
          </a:xfrm>
          <a:prstGeom prst="rect">
            <a:avLst/>
          </a:prstGeom>
          <a:noFill/>
          <a:ln>
            <a:noFill/>
          </a:ln>
        </p:spPr>
      </p:pic>
      <p:pic>
        <p:nvPicPr>
          <p:cNvPr id="913" name="Google Shape;913;p105"/>
          <p:cNvPicPr preferRelativeResize="0"/>
          <p:nvPr/>
        </p:nvPicPr>
        <p:blipFill rotWithShape="1">
          <a:blip r:embed="rId5">
            <a:alphaModFix/>
          </a:blip>
          <a:srcRect/>
          <a:stretch/>
        </p:blipFill>
        <p:spPr>
          <a:xfrm>
            <a:off x="6417905" y="2815393"/>
            <a:ext cx="2143125" cy="2143125"/>
          </a:xfrm>
          <a:prstGeom prst="rect">
            <a:avLst/>
          </a:prstGeom>
          <a:noFill/>
          <a:ln>
            <a:noFill/>
          </a:ln>
        </p:spPr>
      </p:pic>
      <p:pic>
        <p:nvPicPr>
          <p:cNvPr id="914" name="Google Shape;914;p105"/>
          <p:cNvPicPr preferRelativeResize="0"/>
          <p:nvPr/>
        </p:nvPicPr>
        <p:blipFill rotWithShape="1">
          <a:blip r:embed="rId6">
            <a:alphaModFix/>
          </a:blip>
          <a:srcRect/>
          <a:stretch/>
        </p:blipFill>
        <p:spPr>
          <a:xfrm>
            <a:off x="6417904" y="5081626"/>
            <a:ext cx="2143125" cy="1530804"/>
          </a:xfrm>
          <a:prstGeom prst="rect">
            <a:avLst/>
          </a:prstGeom>
          <a:noFill/>
          <a:ln>
            <a:noFill/>
          </a:ln>
        </p:spPr>
      </p:pic>
      <p:pic>
        <p:nvPicPr>
          <p:cNvPr id="915" name="Google Shape;915;p105"/>
          <p:cNvPicPr preferRelativeResize="0"/>
          <p:nvPr/>
        </p:nvPicPr>
        <p:blipFill rotWithShape="1">
          <a:blip r:embed="rId7">
            <a:alphaModFix/>
          </a:blip>
          <a:srcRect l="21762" t="764" r="16356" b="12469"/>
          <a:stretch/>
        </p:blipFill>
        <p:spPr>
          <a:xfrm>
            <a:off x="994979" y="5053708"/>
            <a:ext cx="1218777" cy="119433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6"/>
          <p:cNvSpPr txBox="1"/>
          <p:nvPr/>
        </p:nvSpPr>
        <p:spPr>
          <a:xfrm>
            <a:off x="3557588" y="642938"/>
            <a:ext cx="431482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dirty="0">
                <a:solidFill>
                  <a:schemeClr val="lt1"/>
                </a:solidFill>
                <a:latin typeface="Calibri"/>
                <a:ea typeface="Calibri"/>
                <a:cs typeface="Calibri"/>
                <a:sym typeface="Calibri"/>
              </a:rPr>
              <a:t>EVALUACIÓN DE MODELOS DE CLASIFICACIÓN</a:t>
            </a:r>
            <a:endParaRPr sz="2000" b="1" i="0" u="none" strike="noStrike" cap="none" dirty="0">
              <a:solidFill>
                <a:schemeClr val="lt1"/>
              </a:solidFill>
              <a:latin typeface="Calibri"/>
              <a:ea typeface="Calibri"/>
              <a:cs typeface="Calibri"/>
              <a:sym typeface="Calibri"/>
            </a:endParaRPr>
          </a:p>
        </p:txBody>
      </p:sp>
      <p:sp>
        <p:nvSpPr>
          <p:cNvPr id="923" name="Google Shape;923;p106"/>
          <p:cNvSpPr txBox="1"/>
          <p:nvPr/>
        </p:nvSpPr>
        <p:spPr>
          <a:xfrm>
            <a:off x="179615" y="6272212"/>
            <a:ext cx="916032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dirty="0">
                <a:solidFill>
                  <a:srgbClr val="000000"/>
                </a:solidFill>
                <a:latin typeface="Arial"/>
                <a:ea typeface="Arial"/>
                <a:cs typeface="Arial"/>
                <a:sym typeface="Arial"/>
              </a:rPr>
              <a:t>https://www.datasource.ai/es/data-science-articles/metricas-de-evaluacion-de-modelos-en-el-aprendizaje-automatico</a:t>
            </a:r>
            <a:endParaRPr sz="1400" b="0" i="0" u="none" strike="noStrike" cap="none" dirty="0">
              <a:solidFill>
                <a:srgbClr val="000000"/>
              </a:solidFill>
              <a:latin typeface="Arial"/>
              <a:ea typeface="Arial"/>
              <a:cs typeface="Arial"/>
              <a:sym typeface="Arial"/>
            </a:endParaRPr>
          </a:p>
        </p:txBody>
      </p:sp>
      <p:sp>
        <p:nvSpPr>
          <p:cNvPr id="5" name="Google Shape;910;p105">
            <a:extLst>
              <a:ext uri="{FF2B5EF4-FFF2-40B4-BE49-F238E27FC236}">
                <a16:creationId xmlns:a16="http://schemas.microsoft.com/office/drawing/2014/main" id="{392FFC92-14A1-41E1-9756-67433411246C}"/>
              </a:ext>
            </a:extLst>
          </p:cNvPr>
          <p:cNvSpPr/>
          <p:nvPr/>
        </p:nvSpPr>
        <p:spPr>
          <a:xfrm>
            <a:off x="751114" y="1599696"/>
            <a:ext cx="7756072" cy="512443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CL" sz="2000" b="0" i="1" u="none" strike="noStrike" cap="none" dirty="0">
                <a:solidFill>
                  <a:schemeClr val="dk1"/>
                </a:solidFill>
                <a:latin typeface="Calibri"/>
                <a:ea typeface="Calibri"/>
                <a:cs typeface="Calibri"/>
                <a:sym typeface="Calibri"/>
              </a:rPr>
              <a:t>¿Y cuál es </a:t>
            </a:r>
            <a:r>
              <a:rPr lang="es-CL" sz="2000" i="1" dirty="0">
                <a:solidFill>
                  <a:schemeClr val="dk1"/>
                </a:solidFill>
                <a:latin typeface="Calibri"/>
                <a:ea typeface="Calibri"/>
                <a:cs typeface="Calibri"/>
                <a:sym typeface="Calibri"/>
              </a:rPr>
              <a:t>el mejor modelo?</a:t>
            </a:r>
          </a:p>
          <a:p>
            <a:pPr marL="0" marR="0" lvl="0" indent="0" algn="just" rtl="0">
              <a:lnSpc>
                <a:spcPct val="150000"/>
              </a:lnSpc>
              <a:spcBef>
                <a:spcPts val="0"/>
              </a:spcBef>
              <a:spcAft>
                <a:spcPts val="0"/>
              </a:spcAft>
              <a:buClr>
                <a:srgbClr val="000000"/>
              </a:buClr>
              <a:buSzPts val="2000"/>
              <a:buFont typeface="Arial"/>
              <a:buNone/>
            </a:pPr>
            <a:r>
              <a:rPr lang="es-CL" sz="2000" b="0" i="1" u="none" strike="noStrike" cap="none" dirty="0">
                <a:solidFill>
                  <a:schemeClr val="dk1"/>
                </a:solidFill>
                <a:latin typeface="Calibri"/>
                <a:ea typeface="Calibri"/>
                <a:cs typeface="Calibri"/>
                <a:sym typeface="Calibri"/>
              </a:rPr>
              <a:t>Existen indicadores estadísticos que nos ayudarán en la selección del mejor modelo.</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Matriz de confusión</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Exactitud</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Precisión</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Exhaustividad</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b="0" i="1" u="none" strike="noStrike" cap="none" dirty="0">
                <a:solidFill>
                  <a:schemeClr val="dk1"/>
                </a:solidFill>
                <a:latin typeface="Calibri"/>
                <a:ea typeface="Arial"/>
                <a:cs typeface="Calibri"/>
                <a:sym typeface="Calibri"/>
              </a:rPr>
              <a:t>F1 Score</a:t>
            </a:r>
          </a:p>
          <a:p>
            <a:pPr marL="342900" marR="0" lvl="0" indent="-342900" algn="l" rtl="0">
              <a:lnSpc>
                <a:spcPct val="150000"/>
              </a:lnSpc>
              <a:spcBef>
                <a:spcPts val="0"/>
              </a:spcBef>
              <a:spcAft>
                <a:spcPts val="0"/>
              </a:spcAft>
              <a:buClr>
                <a:srgbClr val="000000"/>
              </a:buClr>
              <a:buSzPts val="1800"/>
              <a:buFont typeface="Arial" panose="020B0604020202020204" pitchFamily="34" charset="0"/>
              <a:buChar char="•"/>
            </a:pPr>
            <a:r>
              <a:rPr lang="es-CL" sz="2000" i="1" dirty="0">
                <a:solidFill>
                  <a:schemeClr val="dk1"/>
                </a:solidFill>
                <a:latin typeface="Calibri"/>
                <a:cs typeface="Calibri"/>
                <a:sym typeface="Calibri"/>
              </a:rPr>
              <a:t>Especificidad</a:t>
            </a:r>
          </a:p>
          <a:p>
            <a:pPr marL="342900" marR="0" lvl="0" indent="-342900" algn="l" rtl="0">
              <a:lnSpc>
                <a:spcPct val="150000"/>
              </a:lnSpc>
              <a:spcBef>
                <a:spcPts val="0"/>
              </a:spcBef>
              <a:spcAft>
                <a:spcPts val="0"/>
              </a:spcAft>
              <a:buClr>
                <a:srgbClr val="000000"/>
              </a:buClr>
              <a:buSzPts val="1800"/>
              <a:buFont typeface="Arial" panose="020B0604020202020204" pitchFamily="34" charset="0"/>
              <a:buChar char="•"/>
            </a:pPr>
            <a:r>
              <a:rPr lang="es-CL" sz="2000" b="0" i="1" u="none" strike="noStrike" cap="none" dirty="0">
                <a:solidFill>
                  <a:schemeClr val="dk1"/>
                </a:solidFill>
                <a:latin typeface="Calibri"/>
                <a:ea typeface="Arial"/>
                <a:cs typeface="Calibri"/>
                <a:sym typeface="Calibri"/>
              </a:rPr>
              <a:t>ROC-AUC</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A66D1F4C-2B47-4ACC-89E0-88A9474A6FF6}"/>
              </a:ext>
            </a:extLst>
          </p:cNvPr>
          <p:cNvPicPr>
            <a:picLocks noChangeAspect="1"/>
          </p:cNvPicPr>
          <p:nvPr/>
        </p:nvPicPr>
        <p:blipFill>
          <a:blip r:embed="rId3"/>
          <a:stretch>
            <a:fillRect/>
          </a:stretch>
        </p:blipFill>
        <p:spPr>
          <a:xfrm>
            <a:off x="5435909" y="3167743"/>
            <a:ext cx="2436504" cy="1568047"/>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6"/>
          <p:cNvSpPr txBox="1"/>
          <p:nvPr/>
        </p:nvSpPr>
        <p:spPr>
          <a:xfrm>
            <a:off x="3557588" y="642938"/>
            <a:ext cx="431482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dirty="0">
                <a:solidFill>
                  <a:schemeClr val="lt1"/>
                </a:solidFill>
                <a:latin typeface="Calibri"/>
                <a:ea typeface="Calibri"/>
                <a:cs typeface="Calibri"/>
                <a:sym typeface="Calibri"/>
              </a:rPr>
              <a:t>EVALUACIÓN DE MODELOS DE REGRESIÓN</a:t>
            </a:r>
            <a:endParaRPr sz="2000" b="1" i="0" u="none" strike="noStrike" cap="none" dirty="0">
              <a:solidFill>
                <a:schemeClr val="lt1"/>
              </a:solidFill>
              <a:latin typeface="Calibri"/>
              <a:ea typeface="Calibri"/>
              <a:cs typeface="Calibri"/>
              <a:sym typeface="Calibri"/>
            </a:endParaRPr>
          </a:p>
        </p:txBody>
      </p:sp>
      <p:sp>
        <p:nvSpPr>
          <p:cNvPr id="5" name="Google Shape;910;p105">
            <a:extLst>
              <a:ext uri="{FF2B5EF4-FFF2-40B4-BE49-F238E27FC236}">
                <a16:creationId xmlns:a16="http://schemas.microsoft.com/office/drawing/2014/main" id="{392FFC92-14A1-41E1-9756-67433411246C}"/>
              </a:ext>
            </a:extLst>
          </p:cNvPr>
          <p:cNvSpPr/>
          <p:nvPr/>
        </p:nvSpPr>
        <p:spPr>
          <a:xfrm>
            <a:off x="751114" y="1599696"/>
            <a:ext cx="7756072" cy="466277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CL" sz="2000" b="0" i="1" u="none" strike="noStrike" cap="none" dirty="0">
                <a:solidFill>
                  <a:schemeClr val="dk1"/>
                </a:solidFill>
                <a:latin typeface="Calibri"/>
                <a:ea typeface="Calibri"/>
                <a:cs typeface="Calibri"/>
                <a:sym typeface="Calibri"/>
              </a:rPr>
              <a:t>¿Y cuál es </a:t>
            </a:r>
            <a:r>
              <a:rPr lang="es-CL" sz="2000" i="1" dirty="0">
                <a:solidFill>
                  <a:schemeClr val="dk1"/>
                </a:solidFill>
                <a:latin typeface="Calibri"/>
                <a:ea typeface="Calibri"/>
                <a:cs typeface="Calibri"/>
                <a:sym typeface="Calibri"/>
              </a:rPr>
              <a:t>el mejor modelo?</a:t>
            </a:r>
          </a:p>
          <a:p>
            <a:pPr marL="0" marR="0" lvl="0" indent="0" algn="just" rtl="0">
              <a:lnSpc>
                <a:spcPct val="150000"/>
              </a:lnSpc>
              <a:spcBef>
                <a:spcPts val="0"/>
              </a:spcBef>
              <a:spcAft>
                <a:spcPts val="0"/>
              </a:spcAft>
              <a:buClr>
                <a:srgbClr val="000000"/>
              </a:buClr>
              <a:buSzPts val="2000"/>
              <a:buFont typeface="Arial"/>
              <a:buNone/>
            </a:pPr>
            <a:r>
              <a:rPr lang="es-CL" sz="2000" b="0" i="1" u="none" strike="noStrike" cap="none" dirty="0">
                <a:solidFill>
                  <a:schemeClr val="dk1"/>
                </a:solidFill>
                <a:latin typeface="Calibri"/>
                <a:ea typeface="Calibri"/>
                <a:cs typeface="Calibri"/>
                <a:sym typeface="Calibri"/>
              </a:rPr>
              <a:t>Existen indicadores estadísticos que nos ayudarán en la selección del mejor modelo.</a:t>
            </a:r>
          </a:p>
          <a:p>
            <a:pPr marL="0" marR="0" lvl="0" indent="0" algn="just" rtl="0">
              <a:lnSpc>
                <a:spcPct val="150000"/>
              </a:lnSpc>
              <a:spcBef>
                <a:spcPts val="0"/>
              </a:spcBef>
              <a:spcAft>
                <a:spcPts val="0"/>
              </a:spcAft>
              <a:buClr>
                <a:srgbClr val="000000"/>
              </a:buClr>
              <a:buSzPts val="2000"/>
              <a:buFont typeface="Arial"/>
              <a:buNone/>
            </a:pPr>
            <a:endParaRPr lang="es-CL" sz="2000" b="0" i="1" u="none" strike="noStrike" cap="none" dirty="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MSE</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RMSE</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MAE</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R al cuadrado</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cs typeface="Calibri"/>
                <a:sym typeface="Calibri"/>
              </a:rPr>
              <a:t>R ajustado</a:t>
            </a:r>
          </a:p>
          <a:p>
            <a:pPr marR="0" lvl="0" algn="just" rtl="0">
              <a:lnSpc>
                <a:spcPct val="150000"/>
              </a:lnSpc>
              <a:spcBef>
                <a:spcPts val="0"/>
              </a:spcBef>
              <a:spcAft>
                <a:spcPts val="0"/>
              </a:spcAft>
              <a:buClr>
                <a:srgbClr val="000000"/>
              </a:buClr>
              <a:buSzPts val="2000"/>
            </a:pPr>
            <a:r>
              <a:rPr lang="es-E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85C9D7A8-DC21-48A1-9737-ABB71084598E}"/>
              </a:ext>
            </a:extLst>
          </p:cNvPr>
          <p:cNvPicPr>
            <a:picLocks noChangeAspect="1"/>
          </p:cNvPicPr>
          <p:nvPr/>
        </p:nvPicPr>
        <p:blipFill>
          <a:blip r:embed="rId3"/>
          <a:stretch>
            <a:fillRect/>
          </a:stretch>
        </p:blipFill>
        <p:spPr>
          <a:xfrm>
            <a:off x="4143374" y="2960894"/>
            <a:ext cx="4363812" cy="1326727"/>
          </a:xfrm>
          <a:prstGeom prst="rect">
            <a:avLst/>
          </a:prstGeom>
        </p:spPr>
      </p:pic>
      <p:sp>
        <p:nvSpPr>
          <p:cNvPr id="9" name="CuadroTexto 8">
            <a:extLst>
              <a:ext uri="{FF2B5EF4-FFF2-40B4-BE49-F238E27FC236}">
                <a16:creationId xmlns:a16="http://schemas.microsoft.com/office/drawing/2014/main" id="{3DBA52AA-6AB6-45BF-AE6F-4542441EFB51}"/>
              </a:ext>
            </a:extLst>
          </p:cNvPr>
          <p:cNvSpPr txBox="1"/>
          <p:nvPr/>
        </p:nvSpPr>
        <p:spPr>
          <a:xfrm>
            <a:off x="4143374" y="4673528"/>
            <a:ext cx="4249512" cy="1169551"/>
          </a:xfrm>
          <a:prstGeom prst="rect">
            <a:avLst/>
          </a:prstGeom>
          <a:noFill/>
        </p:spPr>
        <p:txBody>
          <a:bodyPr wrap="square">
            <a:spAutoFit/>
          </a:bodyPr>
          <a:lstStyle/>
          <a:p>
            <a:r>
              <a:rPr lang="es-419" dirty="0"/>
              <a:t>Podemos ver que RMSE penaliza la predicción del último valor más fuertemente que MAE. En general, RMSE será mayor o igual que MAE. El único caso en el que es igual a MAE es cuando todas las diferencias son iguales o cero</a:t>
            </a:r>
            <a:endParaRPr lang="es-CL" dirty="0"/>
          </a:p>
        </p:txBody>
      </p:sp>
      <p:sp>
        <p:nvSpPr>
          <p:cNvPr id="7" name="Rectángulo 6">
            <a:extLst>
              <a:ext uri="{FF2B5EF4-FFF2-40B4-BE49-F238E27FC236}">
                <a16:creationId xmlns:a16="http://schemas.microsoft.com/office/drawing/2014/main" id="{56C62ED1-6331-4650-B62E-5722BF4A674B}"/>
              </a:ext>
            </a:extLst>
          </p:cNvPr>
          <p:cNvSpPr/>
          <p:nvPr/>
        </p:nvSpPr>
        <p:spPr>
          <a:xfrm>
            <a:off x="3951514" y="2824843"/>
            <a:ext cx="4816929" cy="3390219"/>
          </a:xfrm>
          <a:prstGeom prst="rect">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647463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6"/>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EVALUACIÓN DE MODELOS</a:t>
            </a:r>
            <a:endParaRPr sz="2000" b="1" i="0" u="none" strike="noStrike" cap="none">
              <a:solidFill>
                <a:schemeClr val="lt1"/>
              </a:solidFill>
              <a:latin typeface="Calibri"/>
              <a:ea typeface="Calibri"/>
              <a:cs typeface="Calibri"/>
              <a:sym typeface="Calibri"/>
            </a:endParaRPr>
          </a:p>
        </p:txBody>
      </p:sp>
      <p:pic>
        <p:nvPicPr>
          <p:cNvPr id="922" name="Google Shape;922;p106"/>
          <p:cNvPicPr preferRelativeResize="0"/>
          <p:nvPr/>
        </p:nvPicPr>
        <p:blipFill rotWithShape="1">
          <a:blip r:embed="rId3">
            <a:alphaModFix/>
          </a:blip>
          <a:srcRect/>
          <a:stretch/>
        </p:blipFill>
        <p:spPr>
          <a:xfrm>
            <a:off x="1466850" y="1354776"/>
            <a:ext cx="6724650" cy="4917436"/>
          </a:xfrm>
          <a:prstGeom prst="rect">
            <a:avLst/>
          </a:prstGeom>
          <a:noFill/>
          <a:ln>
            <a:noFill/>
          </a:ln>
        </p:spPr>
      </p:pic>
      <p:sp>
        <p:nvSpPr>
          <p:cNvPr id="923" name="Google Shape;923;p106"/>
          <p:cNvSpPr txBox="1"/>
          <p:nvPr/>
        </p:nvSpPr>
        <p:spPr>
          <a:xfrm>
            <a:off x="918596" y="6272212"/>
            <a:ext cx="73068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https://drive.google.com/file/d/14eDg9K3O8hjHImJ0rj8dUABkLl_k9Dg2/view?usp=sharing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87521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19"/>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930" name="Google Shape;930;p119"/>
          <p:cNvGraphicFramePr/>
          <p:nvPr/>
        </p:nvGraphicFramePr>
        <p:xfrm>
          <a:off x="268075" y="1649662"/>
          <a:ext cx="8607850" cy="441862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5601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Evaluación de algoritmos</a:t>
                      </a: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Entregar resultados confiables asociados al encargo dado (superiores al 75% de predicción).</a:t>
                      </a:r>
                      <a:endParaRPr sz="1800" b="0" i="0" u="none" strike="noStrike" cap="none">
                        <a:solidFill>
                          <a:schemeClr val="dk1"/>
                        </a:solidFill>
                        <a:latin typeface="Arial"/>
                        <a:ea typeface="Arial"/>
                        <a:cs typeface="Arial"/>
                        <a:sym typeface="Arial"/>
                      </a:endParaRPr>
                    </a:p>
                  </a:txBody>
                  <a:tcPr marL="89525" marR="89525" marT="0" marB="0"/>
                </a:tc>
                <a:extLst>
                  <a:ext uri="{0D108BD9-81ED-4DB2-BD59-A6C34878D82A}">
                    <a16:rowId xmlns:a16="http://schemas.microsoft.com/office/drawing/2014/main" val="10001"/>
                  </a:ext>
                </a:extLst>
              </a:tr>
              <a:tr h="9889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Anaconda y Python 3.7 si se trabaja en modo local.</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Cuenta de Google Drive conectado a </a:t>
                      </a:r>
                      <a:r>
                        <a:rPr lang="es-ES" sz="1800"/>
                        <a:t>Collaborative</a:t>
                      </a:r>
                      <a:r>
                        <a:rPr lang="es-ES" sz="1800" u="none" strike="noStrike" cap="none"/>
                        <a:t> si trabaja en entorno Cloud.</a:t>
                      </a:r>
                      <a:endParaRPr sz="1400" u="none" strike="noStrike" cap="none"/>
                    </a:p>
                  </a:txBody>
                  <a:tcPr marL="91450" marR="91450" marT="45725" marB="45725"/>
                </a:tc>
                <a:extLst>
                  <a:ext uri="{0D108BD9-81ED-4DB2-BD59-A6C34878D82A}">
                    <a16:rowId xmlns:a16="http://schemas.microsoft.com/office/drawing/2014/main" val="10002"/>
                  </a:ext>
                </a:extLst>
              </a:tr>
              <a:tr h="4637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2 horas</a:t>
                      </a:r>
                      <a:endParaRPr sz="18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Ejecutar con el docente el recurso para la evaluación de los modelos bloque a bloque. Internalizar los conceptos de exactitud, sensibilidad, ROC-AUC, precisión, matriz de confusión.</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Luego, aplicar lo revisado en alguno de los notebooks trabajados con anterioridad.</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931" name="Google Shape;931;p119"/>
          <p:cNvSpPr txBox="1"/>
          <p:nvPr/>
        </p:nvSpPr>
        <p:spPr>
          <a:xfrm>
            <a:off x="918596" y="6272212"/>
            <a:ext cx="73068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https://drive.google.com/file/d/14eDg9K3O8hjHImJ0rj8dUABkLl_k9Dg2/view?usp=sharing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87"/>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938" name="Google Shape;938;p87"/>
          <p:cNvSpPr/>
          <p:nvPr/>
        </p:nvSpPr>
        <p:spPr>
          <a:xfrm>
            <a:off x="1181206" y="2190118"/>
            <a:ext cx="6363603" cy="255450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600" b="1" i="1" u="none" strike="noStrike" cap="none">
                <a:solidFill>
                  <a:schemeClr val="dk1"/>
                </a:solidFill>
                <a:latin typeface="Calibri"/>
                <a:ea typeface="Calibri"/>
                <a:cs typeface="Calibri"/>
                <a:sym typeface="Calibri"/>
              </a:rPr>
              <a:t>IDEAS: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endParaRPr sz="1600" b="1"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1600" b="1" i="1" u="none" strike="noStrike" cap="none">
                <a:solidFill>
                  <a:schemeClr val="dk1"/>
                </a:solidFill>
                <a:latin typeface="Calibri"/>
                <a:ea typeface="Calibri"/>
                <a:cs typeface="Calibri"/>
                <a:sym typeface="Calibri"/>
              </a:rPr>
              <a:t>Evaluar y medir los índices de un modelo nos permitirá ser más certeros en la elección del algoritmo indicado para la tarea de Machine Learning.</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1600" b="1" i="1" u="none" strike="noStrike" cap="none">
                <a:solidFill>
                  <a:schemeClr val="dk1"/>
                </a:solidFill>
                <a:latin typeface="Calibri"/>
                <a:ea typeface="Calibri"/>
                <a:cs typeface="Calibri"/>
                <a:sym typeface="Calibri"/>
              </a:rPr>
              <a:t>¿Cuánto fue lo que consiguieron con sus algoritmos?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1600" b="1" i="1" u="none" strike="noStrike" cap="none">
                <a:solidFill>
                  <a:schemeClr val="dk1"/>
                </a:solidFill>
                <a:latin typeface="Calibri"/>
                <a:ea typeface="Calibri"/>
                <a:cs typeface="Calibri"/>
                <a:sym typeface="Calibri"/>
              </a:rPr>
              <a:t>¿Cómo se podría conseguir un valor mayor?</a:t>
            </a:r>
            <a:endParaRPr sz="1600" b="0" i="1"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	</a:t>
            </a:r>
            <a:endParaRPr sz="1600" b="0" i="1" u="none" strike="noStrike" cap="none">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grpSp>
        <p:nvGrpSpPr>
          <p:cNvPr id="944" name="Google Shape;944;p107"/>
          <p:cNvGrpSpPr/>
          <p:nvPr/>
        </p:nvGrpSpPr>
        <p:grpSpPr>
          <a:xfrm>
            <a:off x="0" y="0"/>
            <a:ext cx="9144000" cy="6857924"/>
            <a:chOff x="1" y="266714"/>
            <a:chExt cx="9144000" cy="5934000"/>
          </a:xfrm>
        </p:grpSpPr>
        <p:sp>
          <p:nvSpPr>
            <p:cNvPr id="945" name="Google Shape;945;p107"/>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946" name="Google Shape;946;p107"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947" name="Google Shape;947;p10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11</a:t>
            </a:r>
            <a:endParaRPr b="1">
              <a:solidFill>
                <a:schemeClr val="lt1"/>
              </a:solidFill>
            </a:endParaRPr>
          </a:p>
        </p:txBody>
      </p:sp>
      <p:sp>
        <p:nvSpPr>
          <p:cNvPr id="948" name="Google Shape;948;p10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Reconocimiento de imágenes y aplicación en redes neuronales</a:t>
            </a:r>
            <a:endParaRPr i="1">
              <a:solidFill>
                <a:srgbClr val="FFC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08"/>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955" name="Google Shape;955;p108"/>
          <p:cNvGraphicFramePr/>
          <p:nvPr/>
        </p:nvGraphicFramePr>
        <p:xfrm>
          <a:off x="280380" y="1800397"/>
          <a:ext cx="8583225" cy="424480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haciendo un repaso de todos los modelos y las técnicas utilizadas hasta el momento. El Machine Learning es un mundo, y siempre va a haber algo nuevo que aprender en esta área.</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20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Revisión de un algoritmo de reconocimiento de imágenes utilizando redes neuronales de tipo convolucionales.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El algoritmo trata de aprender las figuras geométricas a partir de un conjunto de imágenes.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2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09"/>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962" name="Google Shape;962;p109"/>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REDES NEURONALES</a:t>
            </a:r>
            <a:endParaRPr sz="1800" b="1" i="0" u="none" strike="noStrike" cap="none">
              <a:solidFill>
                <a:schemeClr val="lt1"/>
              </a:solidFill>
              <a:latin typeface="Calibri"/>
              <a:ea typeface="Calibri"/>
              <a:cs typeface="Calibri"/>
              <a:sym typeface="Calibri"/>
            </a:endParaRPr>
          </a:p>
        </p:txBody>
      </p:sp>
      <p:sp>
        <p:nvSpPr>
          <p:cNvPr id="963" name="Google Shape;963;p109"/>
          <p:cNvSpPr/>
          <p:nvPr/>
        </p:nvSpPr>
        <p:spPr>
          <a:xfrm>
            <a:off x="585788" y="1694414"/>
            <a:ext cx="3986212" cy="424727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Las Redes Neuronales Artificiales (RNA), entendidas a grosso modo como sistemas que pretenden emular ciertos funcionamientos cognitivos de los seres vivos –entre ellos del hombre– consisten en múltiples procesadores (neuronas) interconectados entre sí.	</a:t>
            </a:r>
            <a:endParaRPr sz="2000" b="0" i="1"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r>
              <a:rPr lang="es-ES" sz="2000" b="0" i="1" u="none" strike="noStrike" cap="none">
                <a:solidFill>
                  <a:schemeClr val="dk1"/>
                </a:solidFill>
                <a:latin typeface="Calibri"/>
                <a:ea typeface="Calibri"/>
                <a:cs typeface="Calibri"/>
                <a:sym typeface="Calibri"/>
              </a:rPr>
              <a:t>	</a:t>
            </a:r>
            <a:endParaRPr sz="2000" b="0" i="1" u="none" strike="noStrike" cap="none">
              <a:solidFill>
                <a:schemeClr val="dk1"/>
              </a:solidFill>
              <a:latin typeface="Calibri"/>
              <a:ea typeface="Calibri"/>
              <a:cs typeface="Calibri"/>
              <a:sym typeface="Calibri"/>
            </a:endParaRPr>
          </a:p>
        </p:txBody>
      </p:sp>
      <p:pic>
        <p:nvPicPr>
          <p:cNvPr id="964" name="Google Shape;964;p109"/>
          <p:cNvPicPr preferRelativeResize="0"/>
          <p:nvPr/>
        </p:nvPicPr>
        <p:blipFill rotWithShape="1">
          <a:blip r:embed="rId3">
            <a:alphaModFix/>
          </a:blip>
          <a:srcRect/>
          <a:stretch/>
        </p:blipFill>
        <p:spPr>
          <a:xfrm>
            <a:off x="4872039" y="2254589"/>
            <a:ext cx="3714750" cy="2254591"/>
          </a:xfrm>
          <a:prstGeom prst="rect">
            <a:avLst/>
          </a:prstGeom>
          <a:noFill/>
          <a:ln>
            <a:noFill/>
          </a:ln>
        </p:spPr>
      </p:pic>
      <p:sp>
        <p:nvSpPr>
          <p:cNvPr id="965" name="Google Shape;965;p109"/>
          <p:cNvSpPr txBox="1"/>
          <p:nvPr/>
        </p:nvSpPr>
        <p:spPr>
          <a:xfrm>
            <a:off x="970971" y="6360556"/>
            <a:ext cx="78021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https://www.atriainnovation.com/que-son-las-redes-neuronales-y-sus-funciones/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10"/>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972" name="Google Shape;972;p110"/>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RECONOCIMIENTO DE IMÁGENES</a:t>
            </a:r>
            <a:endParaRPr sz="1800" b="1" i="0" u="none" strike="noStrike" cap="none">
              <a:solidFill>
                <a:schemeClr val="lt1"/>
              </a:solidFill>
              <a:latin typeface="Calibri"/>
              <a:ea typeface="Calibri"/>
              <a:cs typeface="Calibri"/>
              <a:sym typeface="Calibri"/>
            </a:endParaRPr>
          </a:p>
        </p:txBody>
      </p:sp>
      <p:sp>
        <p:nvSpPr>
          <p:cNvPr id="973" name="Google Shape;973;p110"/>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974" name="Google Shape;974;p110"/>
          <p:cNvPicPr preferRelativeResize="0"/>
          <p:nvPr/>
        </p:nvPicPr>
        <p:blipFill rotWithShape="1">
          <a:blip r:embed="rId3">
            <a:alphaModFix/>
          </a:blip>
          <a:srcRect/>
          <a:stretch/>
        </p:blipFill>
        <p:spPr>
          <a:xfrm>
            <a:off x="1070353" y="1549213"/>
            <a:ext cx="7202110" cy="4672398"/>
          </a:xfrm>
          <a:prstGeom prst="rect">
            <a:avLst/>
          </a:prstGeom>
          <a:noFill/>
          <a:ln>
            <a:noFill/>
          </a:ln>
        </p:spPr>
      </p:pic>
      <p:sp>
        <p:nvSpPr>
          <p:cNvPr id="975" name="Google Shape;975;p110"/>
          <p:cNvSpPr txBox="1"/>
          <p:nvPr/>
        </p:nvSpPr>
        <p:spPr>
          <a:xfrm>
            <a:off x="828026" y="6371153"/>
            <a:ext cx="77027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https://drive.google.com/drive/folders/18BHBfMpRo9M0Z0fV-4Ka03kWVFrDop3J?usp=sharing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p:nvPr/>
        </p:nvSpPr>
        <p:spPr>
          <a:xfrm>
            <a:off x="471092" y="1810859"/>
            <a:ext cx="8388694"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Conceptos básicos de estadística descriptiva: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Media Aritmética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Desviación respecto de la media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Varianza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Desviación típica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Moda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Mediana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Correlación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Covarianza</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Valor atípico</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p:txBody>
      </p:sp>
      <p:sp>
        <p:nvSpPr>
          <p:cNvPr id="193" name="Google Shape;193;p30"/>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ESTADÍSTICA</a:t>
            </a:r>
            <a:endParaRPr sz="1800" b="1" i="0" u="none" strike="noStrike" cap="none">
              <a:solidFill>
                <a:schemeClr val="lt1"/>
              </a:solidFill>
              <a:latin typeface="Calibri"/>
              <a:ea typeface="Calibri"/>
              <a:cs typeface="Calibri"/>
              <a:sym typeface="Calibri"/>
            </a:endParaRPr>
          </a:p>
        </p:txBody>
      </p:sp>
      <p:sp>
        <p:nvSpPr>
          <p:cNvPr id="194" name="Google Shape;194;p30"/>
          <p:cNvSpPr txBox="1"/>
          <p:nvPr/>
        </p:nvSpPr>
        <p:spPr>
          <a:xfrm>
            <a:off x="1363092" y="6397261"/>
            <a:ext cx="66046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https://seactuario.com/ContMatematicas/PROBABILIDAD03.htm</a:t>
            </a:r>
            <a:endParaRPr sz="1400" b="0" i="0" u="none" strike="noStrike" cap="none">
              <a:solidFill>
                <a:srgbClr val="000000"/>
              </a:solidFill>
              <a:latin typeface="Arial"/>
              <a:ea typeface="Arial"/>
              <a:cs typeface="Arial"/>
              <a:sym typeface="Arial"/>
            </a:endParaRPr>
          </a:p>
        </p:txBody>
      </p:sp>
      <p:pic>
        <p:nvPicPr>
          <p:cNvPr id="195" name="Google Shape;195;p30"/>
          <p:cNvPicPr preferRelativeResize="0"/>
          <p:nvPr/>
        </p:nvPicPr>
        <p:blipFill rotWithShape="1">
          <a:blip r:embed="rId3">
            <a:alphaModFix/>
          </a:blip>
          <a:srcRect/>
          <a:stretch/>
        </p:blipFill>
        <p:spPr>
          <a:xfrm>
            <a:off x="3717280" y="3619954"/>
            <a:ext cx="4303055" cy="2561153"/>
          </a:xfrm>
          <a:prstGeom prst="rect">
            <a:avLst/>
          </a:prstGeom>
          <a:noFill/>
          <a:ln>
            <a:noFill/>
          </a:ln>
        </p:spPr>
      </p:pic>
      <p:pic>
        <p:nvPicPr>
          <p:cNvPr id="196" name="Google Shape;196;p30"/>
          <p:cNvPicPr preferRelativeResize="0"/>
          <p:nvPr/>
        </p:nvPicPr>
        <p:blipFill rotWithShape="1">
          <a:blip r:embed="rId4">
            <a:alphaModFix/>
          </a:blip>
          <a:srcRect/>
          <a:stretch/>
        </p:blipFill>
        <p:spPr>
          <a:xfrm>
            <a:off x="5868808" y="1762125"/>
            <a:ext cx="2718871" cy="180909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11"/>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982" name="Google Shape;982;p111"/>
          <p:cNvGraphicFramePr/>
          <p:nvPr/>
        </p:nvGraphicFramePr>
        <p:xfrm>
          <a:off x="311568" y="1478212"/>
          <a:ext cx="8607850" cy="490309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Comprender el uso de las librerías y herramientas predictivas asociadas a Machine Learning para el encargo solicitado por la organización.</a:t>
                      </a:r>
                      <a:endParaRPr sz="1800" u="none" strike="noStrike" cap="none"/>
                    </a:p>
                  </a:txBody>
                  <a:tcPr marL="91450" marR="91450" marT="45725" marB="45725"/>
                </a:tc>
                <a:extLst>
                  <a:ext uri="{0D108BD9-81ED-4DB2-BD59-A6C34878D82A}">
                    <a16:rowId xmlns:a16="http://schemas.microsoft.com/office/drawing/2014/main" val="10001"/>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Anaconda y Python 3.7 si se trabaja en modo local.</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Cuenta de Google Drive conectado a </a:t>
                      </a:r>
                      <a:r>
                        <a:rPr lang="es-ES" sz="1800"/>
                        <a:t>Collaborative</a:t>
                      </a:r>
                      <a:r>
                        <a:rPr lang="es-ES" sz="1800" u="none" strike="noStrike" cap="none"/>
                        <a:t> si trabaja en entorno Cloud.</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Notebook de Redes Neuronales, carpeta de Figuras Geométricas y carpeta de test.</a:t>
                      </a:r>
                      <a:endParaRPr sz="1800" u="none" strike="noStrike" cap="none"/>
                    </a:p>
                  </a:txBody>
                  <a:tcPr marL="91450" marR="91450" marT="45725" marB="45725"/>
                </a:tc>
                <a:extLst>
                  <a:ext uri="{0D108BD9-81ED-4DB2-BD59-A6C34878D82A}">
                    <a16:rowId xmlns:a16="http://schemas.microsoft.com/office/drawing/2014/main" val="10002"/>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2 horas</a:t>
                      </a:r>
                      <a:endParaRPr sz="18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Entender el funcionamiento superficial de las redes neuronales a través del reconocimiento de imágenes. </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Ejecutar los bloques de código, tratar de familiarizarse con los conceptos e hiperparámetros de las redes.</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983" name="Google Shape;983;p111"/>
          <p:cNvSpPr txBox="1"/>
          <p:nvPr/>
        </p:nvSpPr>
        <p:spPr>
          <a:xfrm>
            <a:off x="828026" y="6371153"/>
            <a:ext cx="77027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https://drive.google.com/drive/folders/18BHBfMpRo9M0Z0fV-4Ka03kWVFrDop3J?usp=sharing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12"/>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990" name="Google Shape;990;p112"/>
          <p:cNvSpPr/>
          <p:nvPr/>
        </p:nvSpPr>
        <p:spPr>
          <a:xfrm>
            <a:off x="1181206" y="2190118"/>
            <a:ext cx="6363603"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600" b="1" i="1" u="none" strike="noStrike" cap="none">
                <a:solidFill>
                  <a:schemeClr val="dk1"/>
                </a:solidFill>
                <a:latin typeface="Calibri"/>
                <a:ea typeface="Calibri"/>
                <a:cs typeface="Calibri"/>
                <a:sym typeface="Calibri"/>
              </a:rPr>
              <a:t>*IDEAS:</a:t>
            </a:r>
            <a:endParaRPr sz="1600" b="0" i="1"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	Construir a través del diálogo con los(as) participantes 	conclusiones finales sobre los temas abordados.</a:t>
            </a:r>
            <a:endParaRPr sz="1600" b="0" i="1"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	Elaborar en conjunto una síntesis con lo aprendido en el transcurso del módulo completo</a:t>
            </a:r>
            <a:endParaRPr sz="1600" b="0" i="1" u="none" strike="noStrike" cap="none">
              <a:solidFill>
                <a:schemeClr val="dk1"/>
              </a:solidFill>
              <a:latin typeface="Calibri"/>
              <a:ea typeface="Calibri"/>
              <a:cs typeface="Calibri"/>
              <a:sym typeface="Calibri"/>
            </a:endParaRPr>
          </a:p>
        </p:txBody>
      </p:sp>
      <p:pic>
        <p:nvPicPr>
          <p:cNvPr id="991" name="Google Shape;991;p112"/>
          <p:cNvPicPr preferRelativeResize="0"/>
          <p:nvPr/>
        </p:nvPicPr>
        <p:blipFill rotWithShape="1">
          <a:blip r:embed="rId3">
            <a:alphaModFix/>
          </a:blip>
          <a:srcRect/>
          <a:stretch/>
        </p:blipFill>
        <p:spPr>
          <a:xfrm>
            <a:off x="2900362" y="3969943"/>
            <a:ext cx="3343275" cy="224511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22"/>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REFERENCIAS</a:t>
            </a:r>
            <a:endParaRPr/>
          </a:p>
        </p:txBody>
      </p:sp>
      <p:sp>
        <p:nvSpPr>
          <p:cNvPr id="998" name="Google Shape;998;p122"/>
          <p:cNvSpPr/>
          <p:nvPr/>
        </p:nvSpPr>
        <p:spPr>
          <a:xfrm>
            <a:off x="322729" y="2551857"/>
            <a:ext cx="8498541" cy="1754286"/>
          </a:xfrm>
          <a:prstGeom prst="rect">
            <a:avLst/>
          </a:prstGeom>
          <a:noFill/>
          <a:ln>
            <a:noFill/>
          </a:ln>
        </p:spPr>
        <p:txBody>
          <a:bodyPr spcFirstLastPara="1" wrap="square" lIns="91425" tIns="45700" rIns="91425" bIns="45700" anchor="t" anchorCtr="0">
            <a:spAutoFit/>
          </a:bodyPr>
          <a:lstStyle/>
          <a:p>
            <a:pPr marL="630936" marR="0" lvl="2" indent="-173736"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https://www.kaggle.com/datasets</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https://scikit-learn.org/stable/</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https://pandas.pydata.org/pandas-docs/stable/index.html</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https://archive.ics.uci.edu/ml/datasets.php </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https://datos.gob.cl/dataset</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https://stat.ine.cl/?lang=es#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grpSp>
        <p:nvGrpSpPr>
          <p:cNvPr id="1004" name="Google Shape;1004;p113"/>
          <p:cNvGrpSpPr/>
          <p:nvPr/>
        </p:nvGrpSpPr>
        <p:grpSpPr>
          <a:xfrm>
            <a:off x="0" y="0"/>
            <a:ext cx="9144000" cy="6857924"/>
            <a:chOff x="1" y="266714"/>
            <a:chExt cx="9144000" cy="5934000"/>
          </a:xfrm>
        </p:grpSpPr>
        <p:sp>
          <p:nvSpPr>
            <p:cNvPr id="1005" name="Google Shape;1005;p113"/>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06" name="Google Shape;1006;p113"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1007" name="Google Shape;1007;p11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12</a:t>
            </a:r>
            <a:endParaRPr b="1">
              <a:solidFill>
                <a:schemeClr val="lt1"/>
              </a:solidFill>
            </a:endParaRPr>
          </a:p>
        </p:txBody>
      </p:sp>
      <p:sp>
        <p:nvSpPr>
          <p:cNvPr id="1008" name="Google Shape;1008;p1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Evaluación Final</a:t>
            </a:r>
            <a:endParaRPr i="1">
              <a:solidFill>
                <a:srgbClr val="FFC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14"/>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1015" name="Google Shape;1015;p114"/>
          <p:cNvGraphicFramePr/>
          <p:nvPr/>
        </p:nvGraphicFramePr>
        <p:xfrm>
          <a:off x="280380" y="1800397"/>
          <a:ext cx="8583225" cy="4151375"/>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130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Explicar las instrucciones de la Evaluación </a:t>
                      </a:r>
                      <a:r>
                        <a:rPr lang="es-ES" sz="1600"/>
                        <a:t>F</a:t>
                      </a:r>
                      <a:r>
                        <a:rPr lang="es-ES" sz="1600" b="0" i="0" u="none" strike="noStrike" cap="none">
                          <a:solidFill>
                            <a:schemeClr val="dk1"/>
                          </a:solidFill>
                          <a:latin typeface="Arial"/>
                          <a:ea typeface="Arial"/>
                          <a:cs typeface="Arial"/>
                          <a:sym typeface="Arial"/>
                        </a:rPr>
                        <a:t>inal</a:t>
                      </a:r>
                      <a:r>
                        <a:rPr lang="es-ES" sz="1600"/>
                        <a:t>.</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Trabajo en clases del proyecto final para un dataset de aplicaciones de Playstore. Armar un informe en formato jupyter notebook para la entrega final. </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7"/>
          <p:cNvSpPr txBox="1"/>
          <p:nvPr/>
        </p:nvSpPr>
        <p:spPr>
          <a:xfrm>
            <a:off x="3175888" y="541138"/>
            <a:ext cx="4314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a:solidFill>
                  <a:schemeClr val="lt1"/>
                </a:solidFill>
                <a:latin typeface="Calibri"/>
                <a:ea typeface="Calibri"/>
                <a:cs typeface="Calibri"/>
                <a:sym typeface="Calibri"/>
              </a:rPr>
              <a:t>EVALUACIÓN</a:t>
            </a:r>
            <a:r>
              <a:rPr lang="es-ES" sz="2000" b="1" i="0" u="none" strike="noStrike" cap="none">
                <a:solidFill>
                  <a:schemeClr val="lt1"/>
                </a:solidFill>
                <a:latin typeface="Calibri"/>
                <a:ea typeface="Calibri"/>
                <a:cs typeface="Calibri"/>
                <a:sym typeface="Calibri"/>
              </a:rPr>
              <a:t> FINAL: </a:t>
            </a:r>
            <a:r>
              <a:rPr lang="es-ES" sz="2000" b="1">
                <a:solidFill>
                  <a:schemeClr val="lt1"/>
                </a:solidFill>
                <a:latin typeface="Calibri"/>
                <a:ea typeface="Calibri"/>
                <a:cs typeface="Calibri"/>
                <a:sym typeface="Calibri"/>
              </a:rPr>
              <a:t>ÍTEM ANÁLISIS EXPLORATORIO DE DATOS</a:t>
            </a:r>
            <a:endParaRPr sz="2000" b="1" i="0" u="none" strike="noStrike" cap="none">
              <a:solidFill>
                <a:schemeClr val="lt1"/>
              </a:solidFill>
              <a:latin typeface="Calibri"/>
              <a:ea typeface="Calibri"/>
              <a:cs typeface="Calibri"/>
              <a:sym typeface="Calibri"/>
            </a:endParaRPr>
          </a:p>
        </p:txBody>
      </p:sp>
      <p:sp>
        <p:nvSpPr>
          <p:cNvPr id="1022" name="Google Shape;1022;p97"/>
          <p:cNvSpPr/>
          <p:nvPr/>
        </p:nvSpPr>
        <p:spPr>
          <a:xfrm>
            <a:off x="409575" y="1750378"/>
            <a:ext cx="8324850" cy="4524275"/>
          </a:xfrm>
          <a:prstGeom prst="rect">
            <a:avLst/>
          </a:prstGeom>
          <a:noFill/>
          <a:ln>
            <a:noFill/>
          </a:ln>
        </p:spPr>
        <p:txBody>
          <a:bodyPr spcFirstLastPara="1" wrap="square" lIns="91425" tIns="45700" rIns="91425" bIns="45700" anchor="t" anchorCtr="0">
            <a:spAutoFit/>
          </a:bodyPr>
          <a:lstStyle/>
          <a:p>
            <a:pPr marL="3175" marR="0" lvl="0" indent="-3175"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Se posee un dataset que contiene información de las diversas aplicaciones de Playstore, para ejecutar un análisis respecto de estos datos que nos </a:t>
            </a:r>
            <a:r>
              <a:rPr lang="es-ES" sz="1800" i="1">
                <a:solidFill>
                  <a:schemeClr val="dk1"/>
                </a:solidFill>
                <a:latin typeface="Calibri"/>
                <a:ea typeface="Calibri"/>
                <a:cs typeface="Calibri"/>
                <a:sym typeface="Calibri"/>
              </a:rPr>
              <a:t>permite</a:t>
            </a:r>
            <a:r>
              <a:rPr lang="es-ES" sz="1800" b="0" i="1" u="none" strike="noStrike" cap="none">
                <a:solidFill>
                  <a:schemeClr val="dk1"/>
                </a:solidFill>
                <a:latin typeface="Calibri"/>
                <a:ea typeface="Calibri"/>
                <a:cs typeface="Calibri"/>
                <a:sym typeface="Calibri"/>
              </a:rPr>
              <a:t> realizar modelos de clasificación y regresión en base a las features disponibles.</a:t>
            </a:r>
            <a:endParaRPr/>
          </a:p>
          <a:p>
            <a:pPr marL="3175" marR="0" lvl="0" indent="-3175"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3175" marR="0" lvl="0" indent="-3175"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Proponga al menos 6 preguntas que podamos responder con un modelo de Machine Learning, que permita hacer una proyección o una clasificación de acuerdo al aspecto elegido de los datos.</a:t>
            </a:r>
            <a:endParaRPr/>
          </a:p>
          <a:p>
            <a:pPr marL="3175" marR="0" lvl="0" indent="-3175"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3175" marR="0" lvl="0" indent="-3175"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Detecte correlaciones relevantes que permitan hacer más óptimo el modelo de ML en combinación con los algoritmos e hiperparámetros adecuados de acuerdo a la solución planteada.</a:t>
            </a:r>
            <a:endParaRPr/>
          </a:p>
          <a:p>
            <a:pPr marL="3175" marR="0" lvl="0" indent="-3175"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3175" marR="0" lvl="0" indent="-3175"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Elabore un informe en Jupyter Notebook haciendo uso de cuadros de texto y cuadros de código para robustecer la solución planteada.</a:t>
            </a:r>
            <a:endParaRPr/>
          </a:p>
          <a:p>
            <a:pPr marL="3175" marR="0" lvl="0" indent="-3175"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3175" marR="0" lvl="0" indent="-3175"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Datos: </a:t>
            </a:r>
            <a:r>
              <a:rPr lang="es-ES" sz="1800" b="0" i="1"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Datos Playstore</a:t>
            </a:r>
            <a:endParaRPr sz="1800" b="0" i="1" u="none" strike="noStrike" cap="none">
              <a:solidFill>
                <a:schemeClr val="dk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1028" name="Google Shape;1028;p120"/>
          <p:cNvGrpSpPr/>
          <p:nvPr/>
        </p:nvGrpSpPr>
        <p:grpSpPr>
          <a:xfrm>
            <a:off x="0" y="0"/>
            <a:ext cx="9144000" cy="6857924"/>
            <a:chOff x="1" y="266714"/>
            <a:chExt cx="9144000" cy="5934000"/>
          </a:xfrm>
        </p:grpSpPr>
        <p:sp>
          <p:nvSpPr>
            <p:cNvPr id="1029" name="Google Shape;1029;p120"/>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30" name="Google Shape;1030;p120"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1031" name="Google Shape;1031;p12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13</a:t>
            </a:r>
            <a:endParaRPr b="1">
              <a:solidFill>
                <a:schemeClr val="lt1"/>
              </a:solidFill>
            </a:endParaRPr>
          </a:p>
        </p:txBody>
      </p:sp>
      <p:sp>
        <p:nvSpPr>
          <p:cNvPr id="1032" name="Google Shape;1032;p1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Exposición Final</a:t>
            </a:r>
            <a:endParaRPr i="1">
              <a:solidFill>
                <a:srgbClr val="FFC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6"/>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a:t>
            </a:r>
            <a:r>
              <a:rPr lang="es-ES" sz="2000" b="1">
                <a:solidFill>
                  <a:schemeClr val="lt1"/>
                </a:solidFill>
                <a:latin typeface="Calibri"/>
                <a:ea typeface="Calibri"/>
                <a:cs typeface="Calibri"/>
                <a:sym typeface="Calibri"/>
              </a:rPr>
              <a:t>VALUACIÓN FINAL:  ÍTEM: MODELO DE MACHINE LEARNING</a:t>
            </a:r>
            <a:endParaRPr sz="2000" b="1" i="0" u="none" strike="noStrike" cap="none">
              <a:solidFill>
                <a:schemeClr val="lt1"/>
              </a:solidFill>
              <a:latin typeface="Calibri"/>
              <a:ea typeface="Calibri"/>
              <a:cs typeface="Calibri"/>
              <a:sym typeface="Calibri"/>
            </a:endParaRPr>
          </a:p>
        </p:txBody>
      </p:sp>
      <p:graphicFrame>
        <p:nvGraphicFramePr>
          <p:cNvPr id="1039" name="Google Shape;1039;p116"/>
          <p:cNvGraphicFramePr/>
          <p:nvPr/>
        </p:nvGraphicFramePr>
        <p:xfrm>
          <a:off x="268075" y="1706813"/>
          <a:ext cx="8607850" cy="449305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345725">
                <a:tc>
                  <a:txBody>
                    <a:bodyPr/>
                    <a:lstStyle/>
                    <a:p>
                      <a:pPr marL="0" marR="0" lvl="0" indent="0" algn="just" rtl="0">
                        <a:lnSpc>
                          <a:spcPct val="100000"/>
                        </a:lnSpc>
                        <a:spcBef>
                          <a:spcPts val="0"/>
                        </a:spcBef>
                        <a:spcAft>
                          <a:spcPts val="0"/>
                        </a:spcAft>
                        <a:buClr>
                          <a:srgbClr val="000000"/>
                        </a:buClr>
                        <a:buSzPts val="1600"/>
                        <a:buFont typeface="Arial"/>
                        <a:buNone/>
                      </a:pPr>
                      <a:r>
                        <a:rPr lang="es-ES" u="none" strike="noStrike" cap="none"/>
                        <a:t>Nombre de la Actividad</a:t>
                      </a:r>
                      <a:endParaRPr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b="1" i="0" u="none" strike="noStrike" cap="none">
                          <a:solidFill>
                            <a:schemeClr val="lt1"/>
                          </a:solidFill>
                          <a:latin typeface="Arial"/>
                          <a:ea typeface="Arial"/>
                          <a:cs typeface="Arial"/>
                          <a:sym typeface="Arial"/>
                        </a:rPr>
                        <a:t>Esperanza de Vida</a:t>
                      </a:r>
                      <a:endParaRPr b="1" i="0" u="none" strike="noStrike" cap="none">
                        <a:solidFill>
                          <a:schemeClr val="lt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2328475">
                <a:tc>
                  <a:txBody>
                    <a:bodyPr/>
                    <a:lstStyle/>
                    <a:p>
                      <a:pPr marL="0" marR="0" lvl="0" indent="0" algn="just" rtl="0">
                        <a:lnSpc>
                          <a:spcPct val="100000"/>
                        </a:lnSpc>
                        <a:spcBef>
                          <a:spcPts val="0"/>
                        </a:spcBef>
                        <a:spcAft>
                          <a:spcPts val="0"/>
                        </a:spcAft>
                        <a:buClr>
                          <a:srgbClr val="000000"/>
                        </a:buClr>
                        <a:buSzPts val="1600"/>
                        <a:buFont typeface="Arial"/>
                        <a:buNone/>
                      </a:pPr>
                      <a:r>
                        <a:rPr lang="es-ES" b="0" i="0" u="none" strike="noStrike" cap="none">
                          <a:solidFill>
                            <a:schemeClr val="dk1"/>
                          </a:solidFill>
                          <a:latin typeface="Arial"/>
                          <a:ea typeface="Arial"/>
                          <a:cs typeface="Arial"/>
                          <a:sym typeface="Arial"/>
                        </a:rPr>
                        <a:t>Aprendizaje(s) esperado(s)</a:t>
                      </a:r>
                      <a:endParaRPr b="0" i="0" u="none" strike="noStrike" cap="none">
                        <a:solidFill>
                          <a:schemeClr val="dk1"/>
                        </a:solidFill>
                        <a:latin typeface="Arial"/>
                        <a:ea typeface="Arial"/>
                        <a:cs typeface="Arial"/>
                        <a:sym typeface="Arial"/>
                      </a:endParaRPr>
                    </a:p>
                  </a:txBody>
                  <a:tcPr marL="91450" marR="91450" marT="45725" marB="45725"/>
                </a:tc>
                <a:tc>
                  <a:txBody>
                    <a:bodyPr/>
                    <a:lstStyle/>
                    <a:p>
                      <a:pPr marL="457200" marR="0" lvl="0" indent="-317500" algn="l" rtl="0">
                        <a:lnSpc>
                          <a:spcPct val="100000"/>
                        </a:lnSpc>
                        <a:spcBef>
                          <a:spcPts val="0"/>
                        </a:spcBef>
                        <a:spcAft>
                          <a:spcPts val="0"/>
                        </a:spcAft>
                        <a:buClr>
                          <a:schemeClr val="dk1"/>
                        </a:buClr>
                        <a:buSzPts val="1400"/>
                        <a:buFont typeface="Arial"/>
                        <a:buChar char="●"/>
                      </a:pPr>
                      <a:r>
                        <a:rPr lang="es-ES" b="0" i="0" u="none" strike="noStrike" cap="none">
                          <a:solidFill>
                            <a:schemeClr val="dk1"/>
                          </a:solidFill>
                          <a:latin typeface="Arial"/>
                          <a:ea typeface="Arial"/>
                          <a:cs typeface="Arial"/>
                          <a:sym typeface="Arial"/>
                        </a:rPr>
                        <a:t>Traspasa</a:t>
                      </a:r>
                      <a:r>
                        <a:rPr lang="es-ES"/>
                        <a:t>r</a:t>
                      </a:r>
                      <a:r>
                        <a:rPr lang="es-ES" b="0" i="0" u="none" strike="noStrike" cap="none">
                          <a:solidFill>
                            <a:schemeClr val="dk1"/>
                          </a:solidFill>
                          <a:latin typeface="Arial"/>
                          <a:ea typeface="Arial"/>
                          <a:cs typeface="Arial"/>
                          <a:sym typeface="Arial"/>
                        </a:rPr>
                        <a:t> datos encontrados a una vista lógica para el entendimiento del problema solicitado.</a:t>
                      </a:r>
                      <a:endParaRPr/>
                    </a:p>
                    <a:p>
                      <a:pPr marL="457200" marR="0" lvl="0" indent="-317500" algn="l" rtl="0">
                        <a:lnSpc>
                          <a:spcPct val="100000"/>
                        </a:lnSpc>
                        <a:spcBef>
                          <a:spcPts val="0"/>
                        </a:spcBef>
                        <a:spcAft>
                          <a:spcPts val="0"/>
                        </a:spcAft>
                        <a:buClr>
                          <a:schemeClr val="dk1"/>
                        </a:buClr>
                        <a:buSzPts val="1400"/>
                        <a:buFont typeface="Arial"/>
                        <a:buChar char="●"/>
                      </a:pPr>
                      <a:r>
                        <a:rPr lang="es-ES" b="0" i="0" u="none" strike="noStrike" cap="none">
                          <a:solidFill>
                            <a:schemeClr val="dk1"/>
                          </a:solidFill>
                          <a:latin typeface="Arial"/>
                          <a:ea typeface="Arial"/>
                          <a:cs typeface="Arial"/>
                          <a:sym typeface="Arial"/>
                        </a:rPr>
                        <a:t>Limpiar datos según las necesidades del estudio predictivo solicitado por la organización.</a:t>
                      </a:r>
                      <a:endParaRPr/>
                    </a:p>
                    <a:p>
                      <a:pPr marL="457200" marR="0" lvl="0" indent="-317500" algn="l" rtl="0">
                        <a:lnSpc>
                          <a:spcPct val="100000"/>
                        </a:lnSpc>
                        <a:spcBef>
                          <a:spcPts val="0"/>
                        </a:spcBef>
                        <a:spcAft>
                          <a:spcPts val="0"/>
                        </a:spcAft>
                        <a:buClr>
                          <a:schemeClr val="dk1"/>
                        </a:buClr>
                        <a:buSzPts val="1400"/>
                        <a:buFont typeface="Arial"/>
                        <a:buChar char="●"/>
                      </a:pPr>
                      <a:r>
                        <a:rPr lang="es-ES" b="0" i="0" u="none" strike="noStrike" cap="none">
                          <a:solidFill>
                            <a:schemeClr val="dk1"/>
                          </a:solidFill>
                          <a:latin typeface="Arial"/>
                          <a:ea typeface="Arial"/>
                          <a:cs typeface="Arial"/>
                          <a:sym typeface="Arial"/>
                        </a:rPr>
                        <a:t>Aplicar criterios de selección de algoritmos predictivos según el encargo solicitado por la organización.</a:t>
                      </a:r>
                      <a:endParaRPr/>
                    </a:p>
                    <a:p>
                      <a:pPr marL="457200" marR="0" lvl="0" indent="-317500" algn="l" rtl="0">
                        <a:lnSpc>
                          <a:spcPct val="100000"/>
                        </a:lnSpc>
                        <a:spcBef>
                          <a:spcPts val="0"/>
                        </a:spcBef>
                        <a:spcAft>
                          <a:spcPts val="0"/>
                        </a:spcAft>
                        <a:buClr>
                          <a:schemeClr val="dk1"/>
                        </a:buClr>
                        <a:buSzPts val="1400"/>
                        <a:buFont typeface="Arial"/>
                        <a:buChar char="●"/>
                      </a:pPr>
                      <a:r>
                        <a:rPr lang="es-ES" b="0" i="0" u="none" strike="noStrike" cap="none">
                          <a:solidFill>
                            <a:schemeClr val="dk1"/>
                          </a:solidFill>
                          <a:latin typeface="Arial"/>
                          <a:ea typeface="Arial"/>
                          <a:cs typeface="Arial"/>
                          <a:sym typeface="Arial"/>
                        </a:rPr>
                        <a:t>Entregar resultados confiables asociados al encargo dado (superiores al 75% de predicción).</a:t>
                      </a:r>
                      <a:endParaRPr b="0" i="0" u="none" strike="noStrike" cap="none">
                        <a:solidFill>
                          <a:schemeClr val="dk1"/>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s-ES" b="0" i="0" u="none" strike="noStrike" cap="none">
                          <a:solidFill>
                            <a:schemeClr val="dk1"/>
                          </a:solidFill>
                          <a:latin typeface="Arial"/>
                          <a:ea typeface="Arial"/>
                          <a:cs typeface="Arial"/>
                          <a:sym typeface="Arial"/>
                        </a:rPr>
                        <a:t>Utilizar un criterio técnico en la elección de la librería más apropiada al encargo dado.</a:t>
                      </a:r>
                      <a:endParaRPr b="0" i="0" u="none" strike="noStrike" cap="none">
                        <a:solidFill>
                          <a:schemeClr val="dk1"/>
                        </a:solidFill>
                        <a:latin typeface="Arial"/>
                        <a:ea typeface="Arial"/>
                        <a:cs typeface="Arial"/>
                        <a:sym typeface="Arial"/>
                      </a:endParaRPr>
                    </a:p>
                  </a:txBody>
                  <a:tcPr marL="89525" marR="89525" marT="0" marB="0"/>
                </a:tc>
                <a:extLst>
                  <a:ext uri="{0D108BD9-81ED-4DB2-BD59-A6C34878D82A}">
                    <a16:rowId xmlns:a16="http://schemas.microsoft.com/office/drawing/2014/main" val="10001"/>
                  </a:ext>
                </a:extLst>
              </a:tr>
              <a:tr h="606275">
                <a:tc>
                  <a:txBody>
                    <a:bodyPr/>
                    <a:lstStyle/>
                    <a:p>
                      <a:pPr marL="0" marR="0" lvl="0" indent="0" algn="just" rtl="0">
                        <a:lnSpc>
                          <a:spcPct val="100000"/>
                        </a:lnSpc>
                        <a:spcBef>
                          <a:spcPts val="0"/>
                        </a:spcBef>
                        <a:spcAft>
                          <a:spcPts val="0"/>
                        </a:spcAft>
                        <a:buClr>
                          <a:srgbClr val="000000"/>
                        </a:buClr>
                        <a:buSzPts val="1600"/>
                        <a:buFont typeface="Arial"/>
                        <a:buNone/>
                      </a:pPr>
                      <a:r>
                        <a:rPr lang="es-ES" u="none" strike="noStrike" cap="none"/>
                        <a:t>Materiales,  recursos y/o insumos.</a:t>
                      </a:r>
                      <a:endParaRPr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u="none" strike="noStrike" cap="none"/>
                        <a:t>Estructura Evaluación Final </a:t>
                      </a:r>
                      <a:endParaRPr u="none" strike="noStrike" cap="none"/>
                    </a:p>
                    <a:p>
                      <a:pPr marL="0" marR="0" lvl="0" indent="0" algn="l" rtl="0">
                        <a:lnSpc>
                          <a:spcPct val="100000"/>
                        </a:lnSpc>
                        <a:spcBef>
                          <a:spcPts val="0"/>
                        </a:spcBef>
                        <a:spcAft>
                          <a:spcPts val="0"/>
                        </a:spcAft>
                        <a:buClr>
                          <a:srgbClr val="000000"/>
                        </a:buClr>
                        <a:buSzPts val="1800"/>
                        <a:buFont typeface="Arial"/>
                        <a:buNone/>
                      </a:pPr>
                      <a:r>
                        <a:rPr lang="es-ES" u="none" strike="noStrike" cap="none"/>
                        <a:t>Dataset </a:t>
                      </a:r>
                      <a:endParaRPr u="none" strike="noStrike" cap="none"/>
                    </a:p>
                  </a:txBody>
                  <a:tcPr marL="91450" marR="91450" marT="45725" marB="45725"/>
                </a:tc>
                <a:extLst>
                  <a:ext uri="{0D108BD9-81ED-4DB2-BD59-A6C34878D82A}">
                    <a16:rowId xmlns:a16="http://schemas.microsoft.com/office/drawing/2014/main" val="10002"/>
                  </a:ext>
                </a:extLst>
              </a:tr>
              <a:tr h="346200">
                <a:tc>
                  <a:txBody>
                    <a:bodyPr/>
                    <a:lstStyle/>
                    <a:p>
                      <a:pPr marL="0" marR="0" lvl="0" indent="0" algn="just" rtl="0">
                        <a:lnSpc>
                          <a:spcPct val="100000"/>
                        </a:lnSpc>
                        <a:spcBef>
                          <a:spcPts val="0"/>
                        </a:spcBef>
                        <a:spcAft>
                          <a:spcPts val="0"/>
                        </a:spcAft>
                        <a:buClr>
                          <a:srgbClr val="000000"/>
                        </a:buClr>
                        <a:buSzPts val="1600"/>
                        <a:buFont typeface="Arial"/>
                        <a:buNone/>
                      </a:pPr>
                      <a:r>
                        <a:rPr lang="es-ES" u="none" strike="noStrike" cap="none"/>
                        <a:t>Duración de la actividad.</a:t>
                      </a:r>
                      <a:endParaRPr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u="none" strike="noStrike" cap="none"/>
                        <a:t>3 horas 30 minutos aprox.</a:t>
                      </a:r>
                      <a:endParaRPr u="none" strike="noStrike" cap="none"/>
                    </a:p>
                  </a:txBody>
                  <a:tcPr marL="91450" marR="91450" marT="45725" marB="45725"/>
                </a:tc>
                <a:extLst>
                  <a:ext uri="{0D108BD9-81ED-4DB2-BD59-A6C34878D82A}">
                    <a16:rowId xmlns:a16="http://schemas.microsoft.com/office/drawing/2014/main" val="10003"/>
                  </a:ext>
                </a:extLst>
              </a:tr>
              <a:tr h="866375">
                <a:tc>
                  <a:txBody>
                    <a:bodyPr/>
                    <a:lstStyle/>
                    <a:p>
                      <a:pPr marL="0" marR="0" lvl="0" indent="0" algn="just" rtl="0">
                        <a:lnSpc>
                          <a:spcPct val="100000"/>
                        </a:lnSpc>
                        <a:spcBef>
                          <a:spcPts val="0"/>
                        </a:spcBef>
                        <a:spcAft>
                          <a:spcPts val="0"/>
                        </a:spcAft>
                        <a:buClr>
                          <a:srgbClr val="000000"/>
                        </a:buClr>
                        <a:buSzPts val="1600"/>
                        <a:buFont typeface="Arial"/>
                        <a:buNone/>
                      </a:pPr>
                      <a:r>
                        <a:rPr lang="es-ES" u="none" strike="noStrike" cap="none"/>
                        <a:t>Instrucciones de la actividad.</a:t>
                      </a:r>
                      <a:endParaRPr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u="none" strike="noStrike" cap="none"/>
                        <a:t>Exposición de los equipos de trabajo.</a:t>
                      </a:r>
                      <a:endParaRPr/>
                    </a:p>
                    <a:p>
                      <a:pPr marL="0" marR="0" lvl="0" indent="0" algn="l" rtl="0">
                        <a:lnSpc>
                          <a:spcPct val="100000"/>
                        </a:lnSpc>
                        <a:spcBef>
                          <a:spcPts val="0"/>
                        </a:spcBef>
                        <a:spcAft>
                          <a:spcPts val="0"/>
                        </a:spcAft>
                        <a:buClr>
                          <a:srgbClr val="000000"/>
                        </a:buClr>
                        <a:buSzPts val="1800"/>
                        <a:buFont typeface="Arial"/>
                        <a:buNone/>
                      </a:pPr>
                      <a:r>
                        <a:rPr lang="es-ES" u="none" strike="noStrike" cap="none"/>
                        <a:t>Máximo 15 minutos por grupo más 5 minutos de interrogación.</a:t>
                      </a:r>
                      <a:endParaRPr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0"/>
          <p:cNvSpPr/>
          <p:nvPr/>
        </p:nvSpPr>
        <p:spPr>
          <a:xfrm rot="2736822">
            <a:off x="4091941" y="3634402"/>
            <a:ext cx="485982" cy="458297"/>
          </a:xfrm>
          <a:prstGeom prst="rect">
            <a:avLst/>
          </a:prstGeom>
          <a:solidFill>
            <a:srgbClr val="0F24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6" name="Google Shape;1046;p10"/>
          <p:cNvGrpSpPr/>
          <p:nvPr/>
        </p:nvGrpSpPr>
        <p:grpSpPr>
          <a:xfrm>
            <a:off x="-4938" y="0"/>
            <a:ext cx="9144000" cy="6858000"/>
            <a:chOff x="1" y="0"/>
            <a:chExt cx="9144000" cy="6858000"/>
          </a:xfrm>
        </p:grpSpPr>
        <p:sp>
          <p:nvSpPr>
            <p:cNvPr id="1047" name="Google Shape;1047;p10"/>
            <p:cNvSpPr/>
            <p:nvPr/>
          </p:nvSpPr>
          <p:spPr>
            <a:xfrm>
              <a:off x="1" y="0"/>
              <a:ext cx="9144000" cy="6858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48" name="Google Shape;1048;p10" descr="logoEECC2.png"/>
            <p:cNvPicPr preferRelativeResize="0"/>
            <p:nvPr/>
          </p:nvPicPr>
          <p:blipFill rotWithShape="1">
            <a:blip r:embed="rId3">
              <a:alphaModFix/>
            </a:blip>
            <a:srcRect/>
            <a:stretch/>
          </p:blipFill>
          <p:spPr>
            <a:xfrm>
              <a:off x="3614638" y="4538863"/>
              <a:ext cx="2108048" cy="88492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p:nvPr/>
        </p:nvSpPr>
        <p:spPr>
          <a:xfrm>
            <a:off x="1066800" y="1715609"/>
            <a:ext cx="7792986" cy="424727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1" u="none" strike="noStrike" cap="none">
                <a:solidFill>
                  <a:srgbClr val="000000"/>
                </a:solidFill>
                <a:latin typeface="Calibri"/>
                <a:ea typeface="Calibri"/>
                <a:cs typeface="Calibri"/>
                <a:sym typeface="Calibri"/>
              </a:rPr>
              <a:t>Librerías de Python que debemos conocer: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1" u="none" strike="noStrike" cap="none">
              <a:solidFill>
                <a:srgbClr val="000000"/>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Numpy</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Scikit-Learn</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Scipy.stats</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Statsmodels</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Matplotlib</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Seaborn</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Pandas</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800"/>
              <a:buFont typeface="Arial"/>
              <a:buChar char="•"/>
            </a:pPr>
            <a:r>
              <a:rPr lang="es-ES" sz="1800" b="0" i="1" u="none" strike="noStrike" cap="none">
                <a:solidFill>
                  <a:srgbClr val="000000"/>
                </a:solidFill>
                <a:latin typeface="Calibri"/>
                <a:ea typeface="Calibri"/>
                <a:cs typeface="Calibri"/>
                <a:sym typeface="Calibri"/>
              </a:rPr>
              <a:t>pyMC</a:t>
            </a:r>
            <a:endParaRPr sz="1400" b="0" i="0" u="none" strike="noStrike" cap="none">
              <a:solidFill>
                <a:srgbClr val="000000"/>
              </a:solidFill>
              <a:latin typeface="Arial"/>
              <a:ea typeface="Arial"/>
              <a:cs typeface="Arial"/>
              <a:sym typeface="Arial"/>
            </a:endParaRPr>
          </a:p>
        </p:txBody>
      </p:sp>
      <p:sp>
        <p:nvSpPr>
          <p:cNvPr id="203" name="Google Shape;203;p31"/>
          <p:cNvSpPr txBox="1"/>
          <p:nvPr/>
        </p:nvSpPr>
        <p:spPr>
          <a:xfrm>
            <a:off x="3437552" y="486847"/>
            <a:ext cx="498408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LIBRERÍAS DE PYTHON PARA MACHINE LEARNING</a:t>
            </a:r>
            <a:endParaRPr sz="1800" b="1" i="0" u="none" strike="noStrike" cap="none">
              <a:solidFill>
                <a:schemeClr val="lt1"/>
              </a:solidFill>
              <a:latin typeface="Calibri"/>
              <a:ea typeface="Calibri"/>
              <a:cs typeface="Calibri"/>
              <a:sym typeface="Calibri"/>
            </a:endParaRPr>
          </a:p>
        </p:txBody>
      </p:sp>
      <p:sp>
        <p:nvSpPr>
          <p:cNvPr id="204" name="Google Shape;204;p31"/>
          <p:cNvSpPr txBox="1"/>
          <p:nvPr/>
        </p:nvSpPr>
        <p:spPr>
          <a:xfrm>
            <a:off x="3763776" y="6371153"/>
            <a:ext cx="43316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Duoc 2020 -  Logos librerías Python</a:t>
            </a:r>
            <a:endParaRPr sz="1400" b="0" i="0" u="none" strike="noStrike" cap="none">
              <a:solidFill>
                <a:srgbClr val="000000"/>
              </a:solidFill>
              <a:latin typeface="Arial"/>
              <a:ea typeface="Arial"/>
              <a:cs typeface="Arial"/>
              <a:sym typeface="Arial"/>
            </a:endParaRPr>
          </a:p>
        </p:txBody>
      </p:sp>
      <p:grpSp>
        <p:nvGrpSpPr>
          <p:cNvPr id="205" name="Google Shape;205;p31"/>
          <p:cNvGrpSpPr/>
          <p:nvPr/>
        </p:nvGrpSpPr>
        <p:grpSpPr>
          <a:xfrm>
            <a:off x="3437552" y="1953656"/>
            <a:ext cx="5438775" cy="3822121"/>
            <a:chOff x="3437552" y="1953656"/>
            <a:chExt cx="5438775" cy="3822121"/>
          </a:xfrm>
        </p:grpSpPr>
        <p:pic>
          <p:nvPicPr>
            <p:cNvPr id="206" name="Google Shape;206;p31"/>
            <p:cNvPicPr preferRelativeResize="0"/>
            <p:nvPr/>
          </p:nvPicPr>
          <p:blipFill rotWithShape="1">
            <a:blip r:embed="rId3">
              <a:alphaModFix/>
            </a:blip>
            <a:srcRect/>
            <a:stretch/>
          </p:blipFill>
          <p:spPr>
            <a:xfrm>
              <a:off x="3437552" y="3429000"/>
              <a:ext cx="5438775" cy="1671708"/>
            </a:xfrm>
            <a:prstGeom prst="rect">
              <a:avLst/>
            </a:prstGeom>
            <a:noFill/>
            <a:ln>
              <a:noFill/>
            </a:ln>
          </p:spPr>
        </p:pic>
        <p:pic>
          <p:nvPicPr>
            <p:cNvPr id="207" name="Google Shape;207;p31"/>
            <p:cNvPicPr preferRelativeResize="0"/>
            <p:nvPr/>
          </p:nvPicPr>
          <p:blipFill rotWithShape="1">
            <a:blip r:embed="rId4">
              <a:alphaModFix/>
            </a:blip>
            <a:srcRect/>
            <a:stretch/>
          </p:blipFill>
          <p:spPr>
            <a:xfrm>
              <a:off x="4963293" y="5287816"/>
              <a:ext cx="3607848" cy="487961"/>
            </a:xfrm>
            <a:prstGeom prst="rect">
              <a:avLst/>
            </a:prstGeom>
            <a:noFill/>
            <a:ln>
              <a:noFill/>
            </a:ln>
          </p:spPr>
        </p:pic>
        <p:pic>
          <p:nvPicPr>
            <p:cNvPr id="208" name="Google Shape;208;p31"/>
            <p:cNvPicPr preferRelativeResize="0"/>
            <p:nvPr/>
          </p:nvPicPr>
          <p:blipFill rotWithShape="1">
            <a:blip r:embed="rId5">
              <a:alphaModFix/>
            </a:blip>
            <a:srcRect/>
            <a:stretch/>
          </p:blipFill>
          <p:spPr>
            <a:xfrm>
              <a:off x="7250573" y="1953656"/>
              <a:ext cx="1320567" cy="1320567"/>
            </a:xfrm>
            <a:prstGeom prst="rect">
              <a:avLst/>
            </a:prstGeom>
            <a:noFill/>
            <a:ln>
              <a:noFill/>
            </a:ln>
          </p:spPr>
        </p:pic>
        <p:pic>
          <p:nvPicPr>
            <p:cNvPr id="209" name="Google Shape;209;p31"/>
            <p:cNvPicPr preferRelativeResize="0"/>
            <p:nvPr/>
          </p:nvPicPr>
          <p:blipFill rotWithShape="1">
            <a:blip r:embed="rId6">
              <a:alphaModFix/>
            </a:blip>
            <a:srcRect/>
            <a:stretch/>
          </p:blipFill>
          <p:spPr>
            <a:xfrm>
              <a:off x="4457990" y="2697105"/>
              <a:ext cx="1320566" cy="47062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dirty="0">
                <a:solidFill>
                  <a:schemeClr val="lt1"/>
                </a:solidFill>
                <a:latin typeface="Calibri"/>
                <a:ea typeface="Calibri"/>
                <a:cs typeface="Calibri"/>
                <a:sym typeface="Calibri"/>
              </a:rPr>
              <a:t>EXPERIENCIA DE APRENDIZAJE</a:t>
            </a:r>
            <a:endParaRPr sz="2000" b="1" i="0" u="none" strike="noStrike" cap="none" dirty="0">
              <a:solidFill>
                <a:schemeClr val="lt1"/>
              </a:solidFill>
              <a:latin typeface="Calibri"/>
              <a:ea typeface="Calibri"/>
              <a:cs typeface="Calibri"/>
              <a:sym typeface="Calibri"/>
            </a:endParaRPr>
          </a:p>
        </p:txBody>
      </p:sp>
      <p:graphicFrame>
        <p:nvGraphicFramePr>
          <p:cNvPr id="216" name="Google Shape;216;p32"/>
          <p:cNvGraphicFramePr/>
          <p:nvPr>
            <p:extLst>
              <p:ext uri="{D42A27DB-BD31-4B8C-83A1-F6EECF244321}">
                <p14:modId xmlns:p14="http://schemas.microsoft.com/office/powerpoint/2010/main" val="2606945409"/>
              </p:ext>
            </p:extLst>
          </p:nvPr>
        </p:nvGraphicFramePr>
        <p:xfrm>
          <a:off x="311568" y="1668712"/>
          <a:ext cx="8607850" cy="4328885"/>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5157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7124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Ordenar los datos obtenidos mediante las librerías disponibles en los lenguajes de ciencia de datos utilizadas en el mercado, según el estudio predictivo solicitado por la organización. </a:t>
                      </a:r>
                      <a:endParaRPr sz="16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10021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Google colaboratory conectado a Google Drive o Anaconda Jupyter instalado en el pc localmente.</a:t>
                      </a:r>
                      <a:endParaRPr sz="1600" u="none" strike="noStrike" cap="none"/>
                    </a:p>
                    <a:p>
                      <a:pPr marL="0" marR="0" lvl="0" indent="0" algn="l" rtl="0">
                        <a:lnSpc>
                          <a:spcPct val="100000"/>
                        </a:lnSpc>
                        <a:spcBef>
                          <a:spcPts val="0"/>
                        </a:spcBef>
                        <a:spcAft>
                          <a:spcPts val="0"/>
                        </a:spcAft>
                        <a:buClr>
                          <a:srgbClr val="000000"/>
                        </a:buClr>
                        <a:buSzPts val="1800"/>
                        <a:buFont typeface="Arial"/>
                        <a:buNone/>
                      </a:pPr>
                      <a:r>
                        <a:rPr lang="es-ES" sz="1600" u="none" strike="noStrike" cap="none"/>
                        <a:t>Python 3.8</a:t>
                      </a:r>
                      <a:endParaRPr sz="1600" u="none" strike="noStrike" cap="none"/>
                    </a:p>
                  </a:txBody>
                  <a:tcPr marL="91450" marR="91450" marT="45725" marB="45725"/>
                </a:tc>
                <a:extLst>
                  <a:ext uri="{0D108BD9-81ED-4DB2-BD59-A6C34878D82A}">
                    <a16:rowId xmlns:a16="http://schemas.microsoft.com/office/drawing/2014/main" val="10002"/>
                  </a:ext>
                </a:extLst>
              </a:tr>
              <a:tr h="4773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Duración de la actividad.</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40 minutos</a:t>
                      </a:r>
                      <a:endParaRPr sz="16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12669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Cargar en Google Drive el </a:t>
                      </a:r>
                      <a:r>
                        <a:rPr lang="es-ES" sz="1600" u="none" strike="noStrike" cap="none" dirty="0" err="1"/>
                        <a:t>Jupyter</a:t>
                      </a:r>
                      <a:r>
                        <a:rPr lang="es-ES" sz="1600" u="none" strike="noStrike" cap="none" dirty="0"/>
                        <a:t> Notebook o localmente en caso que utilice Anaconda. Realizar un análisis del </a:t>
                      </a:r>
                      <a:r>
                        <a:rPr lang="es-ES" sz="1600" u="none" strike="noStrike" cap="none" dirty="0" err="1"/>
                        <a:t>dataset</a:t>
                      </a:r>
                      <a:r>
                        <a:rPr lang="es-ES" sz="1600" u="none" strike="noStrike" cap="none" dirty="0"/>
                        <a:t> entregado, extraer estadísticos y completar en cuadros de texto la información que se observa.</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217" name="Google Shape;217;p32"/>
          <p:cNvSpPr txBox="1"/>
          <p:nvPr/>
        </p:nvSpPr>
        <p:spPr>
          <a:xfrm>
            <a:off x="645284" y="6334780"/>
            <a:ext cx="78534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https://colab.research.google.com/drive/1DK01gjsdEiene_jeMDmRB_xZAgEP2_Tb?usp=sharing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15"/>
          <p:cNvPicPr preferRelativeResize="0"/>
          <p:nvPr/>
        </p:nvPicPr>
        <p:blipFill rotWithShape="1">
          <a:blip r:embed="rId3">
            <a:alphaModFix/>
          </a:blip>
          <a:srcRect/>
          <a:stretch/>
        </p:blipFill>
        <p:spPr>
          <a:xfrm>
            <a:off x="1984681" y="1397764"/>
            <a:ext cx="5174638" cy="4893843"/>
          </a:xfrm>
          <a:prstGeom prst="rect">
            <a:avLst/>
          </a:prstGeom>
          <a:noFill/>
          <a:ln>
            <a:noFill/>
          </a:ln>
        </p:spPr>
      </p:pic>
      <p:sp>
        <p:nvSpPr>
          <p:cNvPr id="3" name="Google Shape;217;p32">
            <a:extLst>
              <a:ext uri="{FF2B5EF4-FFF2-40B4-BE49-F238E27FC236}">
                <a16:creationId xmlns:a16="http://schemas.microsoft.com/office/drawing/2014/main" id="{86C08969-A5C1-40F1-BF34-2EC0B727946C}"/>
              </a:ext>
            </a:extLst>
          </p:cNvPr>
          <p:cNvSpPr txBox="1"/>
          <p:nvPr/>
        </p:nvSpPr>
        <p:spPr>
          <a:xfrm>
            <a:off x="645284" y="6334780"/>
            <a:ext cx="78534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https://colab.research.google.com/drive/1DK01gjsdEiene_jeMDmRB_xZAgEP2_Tb?usp=sharing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EN RESUMEN</a:t>
            </a:r>
            <a:endParaRPr sz="1800" b="1" i="0" u="none" strike="noStrike" cap="none" dirty="0">
              <a:solidFill>
                <a:schemeClr val="lt1"/>
              </a:solidFill>
              <a:latin typeface="Calibri"/>
              <a:ea typeface="Calibri"/>
              <a:cs typeface="Calibri"/>
              <a:sym typeface="Calibri"/>
            </a:endParaRPr>
          </a:p>
        </p:txBody>
      </p:sp>
      <p:sp>
        <p:nvSpPr>
          <p:cNvPr id="230" name="Google Shape;230;p33"/>
          <p:cNvSpPr/>
          <p:nvPr/>
        </p:nvSpPr>
        <p:spPr>
          <a:xfrm>
            <a:off x="412505" y="1779599"/>
            <a:ext cx="8319000" cy="507827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250000"/>
              </a:lnSpc>
              <a:spcBef>
                <a:spcPts val="0"/>
              </a:spcBef>
              <a:spcAft>
                <a:spcPts val="0"/>
              </a:spcAft>
              <a:buClr>
                <a:srgbClr val="000000"/>
              </a:buClr>
              <a:buSzPts val="2000"/>
              <a:buFont typeface="Arial"/>
              <a:buChar char="•"/>
            </a:pPr>
            <a:r>
              <a:rPr lang="es-ES" sz="1800" b="0" i="1" u="none" strike="noStrike" cap="none" dirty="0">
                <a:solidFill>
                  <a:schemeClr val="dk1"/>
                </a:solidFill>
                <a:latin typeface="Calibri"/>
                <a:ea typeface="Calibri"/>
                <a:cs typeface="Calibri"/>
                <a:sym typeface="Calibri"/>
              </a:rPr>
              <a:t>El hacer ciencia de datos tiene su lado A y su lado B. No todo es color de rosa.</a:t>
            </a:r>
            <a:endParaRPr sz="1800" b="0" i="0" u="none" strike="noStrike" cap="none" dirty="0">
              <a:solidFill>
                <a:srgbClr val="000000"/>
              </a:solidFill>
              <a:latin typeface="Arial"/>
              <a:ea typeface="Arial"/>
              <a:cs typeface="Arial"/>
              <a:sym typeface="Arial"/>
            </a:endParaRPr>
          </a:p>
          <a:p>
            <a:pPr marL="342900" marR="0" lvl="0" indent="-342900" algn="just" rtl="0">
              <a:lnSpc>
                <a:spcPct val="250000"/>
              </a:lnSpc>
              <a:spcBef>
                <a:spcPts val="0"/>
              </a:spcBef>
              <a:spcAft>
                <a:spcPts val="0"/>
              </a:spcAft>
              <a:buClr>
                <a:srgbClr val="000000"/>
              </a:buClr>
              <a:buSzPts val="2000"/>
              <a:buFont typeface="Arial"/>
              <a:buChar char="•"/>
            </a:pPr>
            <a:r>
              <a:rPr lang="es-ES" sz="1800" b="0" i="1" u="none" strike="noStrike" cap="none" dirty="0">
                <a:solidFill>
                  <a:schemeClr val="dk1"/>
                </a:solidFill>
                <a:latin typeface="Calibri"/>
                <a:ea typeface="Calibri"/>
                <a:cs typeface="Calibri"/>
                <a:sym typeface="Calibri"/>
              </a:rPr>
              <a:t>Hay muchos casos en donde han vulnerado nuestra privacidad ante el uso de nuestros datos, no solo por que los extraigan, sino porque los hacemos públicos. </a:t>
            </a:r>
            <a:endParaRPr sz="1800" b="0" i="0" u="none" strike="noStrike" cap="none" dirty="0">
              <a:solidFill>
                <a:srgbClr val="000000"/>
              </a:solidFill>
              <a:latin typeface="Arial"/>
              <a:ea typeface="Arial"/>
              <a:cs typeface="Arial"/>
              <a:sym typeface="Arial"/>
            </a:endParaRPr>
          </a:p>
          <a:p>
            <a:pPr marL="342900" marR="0" lvl="0" indent="-342900" algn="just" rtl="0">
              <a:lnSpc>
                <a:spcPct val="250000"/>
              </a:lnSpc>
              <a:spcBef>
                <a:spcPts val="0"/>
              </a:spcBef>
              <a:spcAft>
                <a:spcPts val="0"/>
              </a:spcAft>
              <a:buClr>
                <a:srgbClr val="000000"/>
              </a:buClr>
              <a:buSzPts val="2000"/>
              <a:buFont typeface="Arial"/>
              <a:buChar char="•"/>
            </a:pPr>
            <a:r>
              <a:rPr lang="es-ES" sz="1800" b="0" i="1" u="none" strike="noStrike" cap="none" dirty="0">
                <a:solidFill>
                  <a:schemeClr val="dk1"/>
                </a:solidFill>
                <a:latin typeface="Calibri"/>
                <a:ea typeface="Calibri"/>
                <a:cs typeface="Calibri"/>
                <a:sym typeface="Calibri"/>
              </a:rPr>
              <a:t>Conocer de herramientas estadísticas nos ayudará a potenciar el nivel profesional.</a:t>
            </a:r>
            <a:endParaRPr sz="1800" b="0" i="0" u="none" strike="noStrike" cap="none" dirty="0">
              <a:solidFill>
                <a:srgbClr val="000000"/>
              </a:solidFill>
              <a:latin typeface="Arial"/>
              <a:ea typeface="Arial"/>
              <a:cs typeface="Arial"/>
              <a:sym typeface="Arial"/>
            </a:endParaRPr>
          </a:p>
          <a:p>
            <a:pPr marL="342900" marR="0" lvl="0" indent="-342900" algn="just" rtl="0">
              <a:lnSpc>
                <a:spcPct val="250000"/>
              </a:lnSpc>
              <a:spcBef>
                <a:spcPts val="0"/>
              </a:spcBef>
              <a:spcAft>
                <a:spcPts val="0"/>
              </a:spcAft>
              <a:buClr>
                <a:srgbClr val="000000"/>
              </a:buClr>
              <a:buSzPts val="2000"/>
              <a:buFont typeface="Arial"/>
              <a:buChar char="•"/>
            </a:pPr>
            <a:r>
              <a:rPr lang="es-ES" sz="1800" b="0" i="1" u="none" strike="noStrike" cap="none" dirty="0">
                <a:solidFill>
                  <a:schemeClr val="dk1"/>
                </a:solidFill>
                <a:latin typeface="Calibri"/>
                <a:ea typeface="Calibri"/>
                <a:cs typeface="Calibri"/>
                <a:sym typeface="Calibri"/>
              </a:rPr>
              <a:t>Conocer las diferentes librerías de </a:t>
            </a:r>
            <a:r>
              <a:rPr lang="es-ES" sz="1800" b="0" i="1" u="none" strike="noStrike" cap="none" dirty="0" err="1">
                <a:solidFill>
                  <a:schemeClr val="dk1"/>
                </a:solidFill>
                <a:latin typeface="Calibri"/>
                <a:ea typeface="Calibri"/>
                <a:cs typeface="Calibri"/>
                <a:sym typeface="Calibri"/>
              </a:rPr>
              <a:t>python</a:t>
            </a:r>
            <a:r>
              <a:rPr lang="es-ES" sz="1800" b="0" i="1" u="none" strike="noStrike" cap="none" dirty="0">
                <a:solidFill>
                  <a:schemeClr val="dk1"/>
                </a:solidFill>
                <a:latin typeface="Calibri"/>
                <a:ea typeface="Calibri"/>
                <a:cs typeface="Calibri"/>
                <a:sym typeface="Calibri"/>
              </a:rPr>
              <a:t> nos facilitará los análisis estadístico de los proyectos.  </a:t>
            </a:r>
            <a:endParaRPr sz="1800" b="0" i="1"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34"/>
          <p:cNvSpPr/>
          <p:nvPr/>
        </p:nvSpPr>
        <p:spPr>
          <a:xfrm>
            <a:off x="336885" y="2141991"/>
            <a:ext cx="4924926" cy="418572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a:buChar char="•"/>
            </a:pPr>
            <a:r>
              <a:rPr lang="es-ES" sz="1800" b="0" i="1" u="none" strike="noStrike" cap="none" dirty="0">
                <a:solidFill>
                  <a:schemeClr val="dk1"/>
                </a:solidFill>
                <a:latin typeface="Calibri"/>
                <a:ea typeface="Calibri"/>
                <a:cs typeface="Calibri"/>
                <a:sym typeface="Calibri"/>
              </a:rPr>
              <a:t>Un científico de datos tiene conocimientos de matemáticas, de informática y del negocio.</a:t>
            </a:r>
            <a:endParaRPr sz="1800" b="0" i="0" u="none" strike="noStrike" cap="none" dirty="0">
              <a:solidFill>
                <a:srgbClr val="000000"/>
              </a:solidFill>
              <a:latin typeface="Arial"/>
              <a:ea typeface="Arial"/>
              <a:cs typeface="Arial"/>
              <a:sym typeface="Arial"/>
            </a:endParaRPr>
          </a:p>
          <a:p>
            <a:pPr marL="285750" marR="0" lvl="0" indent="-184150" algn="just" rtl="0">
              <a:lnSpc>
                <a:spcPct val="100000"/>
              </a:lnSpc>
              <a:spcBef>
                <a:spcPts val="0"/>
              </a:spcBef>
              <a:spcAft>
                <a:spcPts val="0"/>
              </a:spcAft>
              <a:buClr>
                <a:srgbClr val="000000"/>
              </a:buClr>
              <a:buSzPts val="1600"/>
              <a:buFont typeface="Arial"/>
              <a:buNone/>
            </a:pPr>
            <a:endParaRPr sz="1800" b="0" i="1" u="none" strike="noStrike" cap="none" dirty="0">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rgbClr val="000000"/>
              </a:buClr>
              <a:buSzPts val="1600"/>
              <a:buFont typeface="Arial"/>
              <a:buChar char="•"/>
            </a:pPr>
            <a:r>
              <a:rPr lang="es-ES" sz="1800" b="0" i="1" u="none" strike="noStrike" cap="none" dirty="0">
                <a:solidFill>
                  <a:schemeClr val="dk1"/>
                </a:solidFill>
                <a:latin typeface="Calibri"/>
                <a:ea typeface="Calibri"/>
                <a:cs typeface="Calibri"/>
                <a:sym typeface="Calibri"/>
              </a:rPr>
              <a:t>Machine Learning es una ciencia que permite a las máquinas tomar sus propias decisiones a través del uso de algoritmos.</a:t>
            </a:r>
            <a:endParaRPr sz="1800" b="0" i="0" u="none" strike="noStrike" cap="none" dirty="0">
              <a:solidFill>
                <a:srgbClr val="000000"/>
              </a:solidFill>
              <a:latin typeface="Arial"/>
              <a:ea typeface="Arial"/>
              <a:cs typeface="Arial"/>
              <a:sym typeface="Arial"/>
            </a:endParaRPr>
          </a:p>
          <a:p>
            <a:pPr marL="285750" marR="0" lvl="0" indent="-184150" algn="just" rtl="0">
              <a:lnSpc>
                <a:spcPct val="100000"/>
              </a:lnSpc>
              <a:spcBef>
                <a:spcPts val="0"/>
              </a:spcBef>
              <a:spcAft>
                <a:spcPts val="0"/>
              </a:spcAft>
              <a:buClr>
                <a:srgbClr val="000000"/>
              </a:buClr>
              <a:buSzPts val="1600"/>
              <a:buFont typeface="Arial"/>
              <a:buNone/>
            </a:pPr>
            <a:endParaRPr sz="1800" b="0" i="1" u="none" strike="noStrike" cap="none" dirty="0">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rgbClr val="000000"/>
              </a:buClr>
              <a:buSzPts val="1600"/>
              <a:buFont typeface="Arial"/>
              <a:buChar char="•"/>
            </a:pPr>
            <a:r>
              <a:rPr lang="es-ES" sz="1800" b="0" i="1" u="none" strike="noStrike" cap="none" dirty="0">
                <a:solidFill>
                  <a:schemeClr val="dk1"/>
                </a:solidFill>
                <a:latin typeface="Calibri"/>
                <a:ea typeface="Calibri"/>
                <a:cs typeface="Calibri"/>
                <a:sym typeface="Calibri"/>
              </a:rPr>
              <a:t>Las librerías de Pandas nos aportan herramientas muy útiles que nos facilitarán la tarea de explotar la información.</a:t>
            </a:r>
            <a:endParaRPr sz="1800" b="0" i="0" u="none" strike="noStrike" cap="none" dirty="0">
              <a:solidFill>
                <a:srgbClr val="000000"/>
              </a:solidFill>
              <a:latin typeface="Arial"/>
              <a:ea typeface="Arial"/>
              <a:cs typeface="Arial"/>
              <a:sym typeface="Arial"/>
            </a:endParaRPr>
          </a:p>
          <a:p>
            <a:pPr marL="285750" marR="0" lvl="0" indent="-184150" algn="just" rtl="0">
              <a:lnSpc>
                <a:spcPct val="100000"/>
              </a:lnSpc>
              <a:spcBef>
                <a:spcPts val="0"/>
              </a:spcBef>
              <a:spcAft>
                <a:spcPts val="0"/>
              </a:spcAft>
              <a:buClr>
                <a:srgbClr val="000000"/>
              </a:buClr>
              <a:buSzPts val="1600"/>
              <a:buFont typeface="Arial"/>
              <a:buNone/>
            </a:pPr>
            <a:endParaRPr sz="1800" b="0" i="1" u="none" strike="noStrike" cap="none" dirty="0">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rgbClr val="000000"/>
              </a:buClr>
              <a:buSzPts val="1600"/>
              <a:buFont typeface="Arial"/>
              <a:buChar char="•"/>
            </a:pPr>
            <a:r>
              <a:rPr lang="es-ES" sz="1800" b="0" i="1" u="none" strike="noStrike" cap="none" dirty="0">
                <a:solidFill>
                  <a:schemeClr val="dk1"/>
                </a:solidFill>
                <a:latin typeface="Calibri"/>
                <a:ea typeface="Calibri"/>
                <a:cs typeface="Calibri"/>
                <a:sym typeface="Calibri"/>
              </a:rPr>
              <a:t>Conocer de estadística es muy importante para poder dar una interpretación a los datos.</a:t>
            </a:r>
            <a:endParaRPr sz="1800" b="0" i="0" u="none" strike="noStrike" cap="none" dirty="0">
              <a:solidFill>
                <a:srgbClr val="000000"/>
              </a:solidFill>
              <a:latin typeface="Arial"/>
              <a:ea typeface="Arial"/>
              <a:cs typeface="Arial"/>
              <a:sym typeface="Arial"/>
            </a:endParaRPr>
          </a:p>
          <a:p>
            <a:pPr marL="285750" marR="0" lvl="0" indent="-184150" algn="just" rtl="0">
              <a:lnSpc>
                <a:spcPct val="100000"/>
              </a:lnSpc>
              <a:spcBef>
                <a:spcPts val="0"/>
              </a:spcBef>
              <a:spcAft>
                <a:spcPts val="0"/>
              </a:spcAft>
              <a:buClr>
                <a:srgbClr val="000000"/>
              </a:buClr>
              <a:buSzPts val="1600"/>
              <a:buFont typeface="Arial"/>
              <a:buNone/>
            </a:pPr>
            <a:endParaRPr sz="1600" b="0" i="1" u="none" strike="noStrike" cap="none" dirty="0">
              <a:solidFill>
                <a:schemeClr val="dk1"/>
              </a:solidFill>
              <a:latin typeface="Calibri"/>
              <a:ea typeface="Calibri"/>
              <a:cs typeface="Calibri"/>
              <a:sym typeface="Calibri"/>
            </a:endParaRPr>
          </a:p>
          <a:p>
            <a:pPr marL="285750" marR="0" lvl="0" indent="-184150" algn="just" rtl="0">
              <a:lnSpc>
                <a:spcPct val="100000"/>
              </a:lnSpc>
              <a:spcBef>
                <a:spcPts val="0"/>
              </a:spcBef>
              <a:spcAft>
                <a:spcPts val="0"/>
              </a:spcAft>
              <a:buClr>
                <a:srgbClr val="000000"/>
              </a:buClr>
              <a:buSzPts val="1600"/>
              <a:buFont typeface="Arial"/>
              <a:buNone/>
            </a:pPr>
            <a:endParaRPr sz="1600" b="0" i="1" u="none" strike="noStrike" cap="none" dirty="0">
              <a:solidFill>
                <a:schemeClr val="dk1"/>
              </a:solidFill>
              <a:latin typeface="Calibri"/>
              <a:ea typeface="Calibri"/>
              <a:cs typeface="Calibri"/>
              <a:sym typeface="Calibri"/>
            </a:endParaRPr>
          </a:p>
        </p:txBody>
      </p:sp>
      <p:pic>
        <p:nvPicPr>
          <p:cNvPr id="238" name="Google Shape;238;p34" descr="Nine lessons learned during my first year as a Data Scientist"/>
          <p:cNvPicPr preferRelativeResize="0"/>
          <p:nvPr/>
        </p:nvPicPr>
        <p:blipFill rotWithShape="1">
          <a:blip r:embed="rId3">
            <a:alphaModFix/>
          </a:blip>
          <a:srcRect/>
          <a:stretch/>
        </p:blipFill>
        <p:spPr>
          <a:xfrm>
            <a:off x="5376800" y="1989220"/>
            <a:ext cx="3584286" cy="3569413"/>
          </a:xfrm>
          <a:prstGeom prst="rect">
            <a:avLst/>
          </a:prstGeom>
          <a:noFill/>
          <a:ln>
            <a:noFill/>
          </a:ln>
        </p:spPr>
      </p:pic>
      <p:sp>
        <p:nvSpPr>
          <p:cNvPr id="239" name="Google Shape;239;p34"/>
          <p:cNvSpPr txBox="1"/>
          <p:nvPr/>
        </p:nvSpPr>
        <p:spPr>
          <a:xfrm>
            <a:off x="2196248" y="6350916"/>
            <a:ext cx="70375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https://www.kdnuggets.com/2020/03/nine-lessons-first-year-data-scientist.html</a:t>
            </a:r>
            <a:endParaRPr sz="1400" b="0" i="0" u="none" strike="noStrike" cap="none">
              <a:solidFill>
                <a:srgbClr val="000000"/>
              </a:solidFill>
              <a:latin typeface="Arial"/>
              <a:ea typeface="Arial"/>
              <a:cs typeface="Arial"/>
              <a:sym typeface="Arial"/>
            </a:endParaRPr>
          </a:p>
        </p:txBody>
      </p:sp>
      <p:sp>
        <p:nvSpPr>
          <p:cNvPr id="6" name="Google Shape;229;p33">
            <a:extLst>
              <a:ext uri="{FF2B5EF4-FFF2-40B4-BE49-F238E27FC236}">
                <a16:creationId xmlns:a16="http://schemas.microsoft.com/office/drawing/2014/main" id="{5CDE12DA-BF8F-4096-A1D3-6EA64B47892E}"/>
              </a:ext>
            </a:extLst>
          </p:cNvPr>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EN RESUMEN</a:t>
            </a:r>
            <a:endParaRPr sz="18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Google Shape;245;p35"/>
          <p:cNvGrpSpPr/>
          <p:nvPr/>
        </p:nvGrpSpPr>
        <p:grpSpPr>
          <a:xfrm>
            <a:off x="0" y="0"/>
            <a:ext cx="9144000" cy="6857924"/>
            <a:chOff x="1" y="266714"/>
            <a:chExt cx="9144000" cy="5934000"/>
          </a:xfrm>
        </p:grpSpPr>
        <p:sp>
          <p:nvSpPr>
            <p:cNvPr id="246" name="Google Shape;246;p35"/>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47" name="Google Shape;247;p35"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248" name="Google Shape;248;p3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2</a:t>
            </a:r>
            <a:endParaRPr b="1">
              <a:solidFill>
                <a:schemeClr val="lt1"/>
              </a:solidFill>
            </a:endParaRPr>
          </a:p>
        </p:txBody>
      </p:sp>
      <p:sp>
        <p:nvSpPr>
          <p:cNvPr id="249" name="Google Shape;249;p3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Fundamentos de Machine Learning.</a:t>
            </a:r>
            <a:endParaRPr i="1">
              <a:solidFill>
                <a:srgbClr val="FFC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p:nvPr/>
        </p:nvSpPr>
        <p:spPr>
          <a:xfrm>
            <a:off x="1875245"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256" name="Google Shape;256;p4"/>
          <p:cNvGraphicFramePr/>
          <p:nvPr>
            <p:extLst>
              <p:ext uri="{D42A27DB-BD31-4B8C-83A1-F6EECF244321}">
                <p14:modId xmlns:p14="http://schemas.microsoft.com/office/powerpoint/2010/main" val="2956350556"/>
              </p:ext>
            </p:extLst>
          </p:nvPr>
        </p:nvGraphicFramePr>
        <p:xfrm>
          <a:off x="256675" y="1692447"/>
          <a:ext cx="8583225" cy="4687936"/>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604186">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800" b="0" i="0" u="none" strike="noStrike" cap="none">
                          <a:solidFill>
                            <a:schemeClr val="dk1"/>
                          </a:solidFill>
                          <a:latin typeface="Arial"/>
                          <a:ea typeface="Arial"/>
                          <a:cs typeface="Arial"/>
                          <a:sym typeface="Arial"/>
                        </a:rPr>
                        <a:t>Veremos ¿Qué es Machine Learning? </a:t>
                      </a:r>
                      <a:endParaRPr sz="1800" u="none" strike="noStrike" cap="none"/>
                    </a:p>
                    <a:p>
                      <a:pPr marL="0" marR="0" lvl="0" indent="0" algn="just" rtl="0">
                        <a:lnSpc>
                          <a:spcPct val="100000"/>
                        </a:lnSpc>
                        <a:spcBef>
                          <a:spcPts val="0"/>
                        </a:spcBef>
                        <a:spcAft>
                          <a:spcPts val="0"/>
                        </a:spcAft>
                        <a:buClr>
                          <a:srgbClr val="000000"/>
                        </a:buClr>
                        <a:buSzPts val="1600"/>
                        <a:buFont typeface="Arial"/>
                        <a:buNone/>
                      </a:pPr>
                      <a:r>
                        <a:rPr lang="es-ES" sz="1800" b="0" i="0" u="none" strike="noStrike" cap="none">
                          <a:solidFill>
                            <a:schemeClr val="dk1"/>
                          </a:solidFill>
                          <a:latin typeface="Arial"/>
                          <a:ea typeface="Arial"/>
                          <a:cs typeface="Arial"/>
                          <a:sym typeface="Arial"/>
                        </a:rPr>
                        <a:t>En qué consiste el uso, y </a:t>
                      </a:r>
                      <a:r>
                        <a:rPr lang="es-ES" sz="1800" u="none" strike="noStrike" cap="none"/>
                        <a:t>cómo</a:t>
                      </a:r>
                      <a:r>
                        <a:rPr lang="es-ES" sz="1800" b="0" i="0" u="none" strike="noStrike" cap="none">
                          <a:solidFill>
                            <a:schemeClr val="dk1"/>
                          </a:solidFill>
                          <a:latin typeface="Arial"/>
                          <a:ea typeface="Arial"/>
                          <a:cs typeface="Arial"/>
                          <a:sym typeface="Arial"/>
                        </a:rPr>
                        <a:t> lo aprovechan las grandes empresas. Tipos de aprendizaje y técnicas iniciales para el manejo de datos.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800" b="0" i="0" u="none" strike="noStrike" cap="none">
                          <a:solidFill>
                            <a:schemeClr val="dk1"/>
                          </a:solidFill>
                          <a:latin typeface="Arial"/>
                          <a:ea typeface="Arial"/>
                          <a:cs typeface="Arial"/>
                          <a:sym typeface="Arial"/>
                        </a:rPr>
                        <a:t>40 minutos</a:t>
                      </a:r>
                      <a:endParaRPr sz="1800" u="none" strike="noStrike" cap="none"/>
                    </a:p>
                  </a:txBody>
                  <a:tcPr marL="91450" marR="91450" marT="45725" marB="45725" anchor="ctr"/>
                </a:tc>
                <a:extLst>
                  <a:ext uri="{0D108BD9-81ED-4DB2-BD59-A6C34878D82A}">
                    <a16:rowId xmlns:a16="http://schemas.microsoft.com/office/drawing/2014/main" val="10001"/>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800" u="none" strike="noStrike" cap="none"/>
                        <a:t>Considerando sus campos laborales o alguna industria que les sea interesante, proponer 5 preguntas que podríamos eventualmente responder después de un análisis de datos. Indicar qué debería realizarse en cada etapa del proyecto y exponer en 10 minutos la propuesta.</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800" b="0" i="0" u="none" strike="noStrike" cap="none">
                          <a:solidFill>
                            <a:schemeClr val="dk1"/>
                          </a:solidFill>
                          <a:latin typeface="Arial"/>
                          <a:ea typeface="Arial"/>
                          <a:cs typeface="Arial"/>
                          <a:sym typeface="Arial"/>
                        </a:rPr>
                        <a:t>90 minutos</a:t>
                      </a:r>
                      <a:endParaRPr sz="1800" u="none" strike="noStrike" cap="none"/>
                    </a:p>
                    <a:p>
                      <a:pPr marL="0" marR="0" lvl="0" indent="0" algn="l" rtl="0">
                        <a:lnSpc>
                          <a:spcPct val="100000"/>
                        </a:lnSpc>
                        <a:spcBef>
                          <a:spcPts val="0"/>
                        </a:spcBef>
                        <a:spcAft>
                          <a:spcPts val="0"/>
                        </a:spcAft>
                        <a:buClr>
                          <a:srgbClr val="000000"/>
                        </a:buClr>
                        <a:buSzPts val="1600"/>
                        <a:buFont typeface="Arial"/>
                        <a:buNone/>
                      </a:pPr>
                      <a:endParaRPr sz="18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800" u="none" strike="noStrike" cap="none"/>
                        <a:t>Compartir a través de una sesión de cierre los análisis obtenidos por cada grupo de trabajo con sus respectivas propuestas.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800" b="0" i="0" u="none" strike="noStrike" cap="none" dirty="0">
                          <a:solidFill>
                            <a:schemeClr val="dk1"/>
                          </a:solidFill>
                          <a:latin typeface="Arial"/>
                          <a:ea typeface="Arial"/>
                          <a:cs typeface="Arial"/>
                          <a:sym typeface="Arial"/>
                        </a:rPr>
                        <a:t>10 minutos</a:t>
                      </a:r>
                      <a:endParaRPr sz="18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
          <p:cNvSpPr txBox="1"/>
          <p:nvPr/>
        </p:nvSpPr>
        <p:spPr>
          <a:xfrm>
            <a:off x="3848100" y="486847"/>
            <a:ext cx="442436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FUNDAMENTOS DE MACHINE LEARNING</a:t>
            </a:r>
            <a:endParaRPr sz="1800" b="1" i="0" u="none" strike="noStrike" cap="none">
              <a:solidFill>
                <a:schemeClr val="lt1"/>
              </a:solidFill>
              <a:latin typeface="Calibri"/>
              <a:ea typeface="Calibri"/>
              <a:cs typeface="Calibri"/>
              <a:sym typeface="Calibri"/>
            </a:endParaRPr>
          </a:p>
        </p:txBody>
      </p:sp>
      <p:sp>
        <p:nvSpPr>
          <p:cNvPr id="263" name="Google Shape;263;p5"/>
          <p:cNvSpPr/>
          <p:nvPr/>
        </p:nvSpPr>
        <p:spPr>
          <a:xfrm>
            <a:off x="901939" y="2277095"/>
            <a:ext cx="7340100" cy="3324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¿Alguna vez se preguntaron cómo es que </a:t>
            </a:r>
            <a:r>
              <a:rPr lang="es-ES" sz="2000" b="0" i="1" u="none" strike="noStrike" cap="none" dirty="0" err="1">
                <a:solidFill>
                  <a:schemeClr val="dk1"/>
                </a:solidFill>
                <a:latin typeface="Calibri"/>
                <a:ea typeface="Calibri"/>
                <a:cs typeface="Calibri"/>
                <a:sym typeface="Calibri"/>
              </a:rPr>
              <a:t>Youtube</a:t>
            </a:r>
            <a:r>
              <a:rPr lang="es-ES" sz="2000" b="0" i="1" u="none" strike="noStrike" cap="none" dirty="0">
                <a:solidFill>
                  <a:schemeClr val="dk1"/>
                </a:solidFill>
                <a:latin typeface="Calibri"/>
                <a:ea typeface="Calibri"/>
                <a:cs typeface="Calibri"/>
                <a:sym typeface="Calibri"/>
              </a:rPr>
              <a:t> nos sugiere videos que nos gustan?</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dirty="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¿Cómo es que Netflix me dice qué película podría gustarme?</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dirty="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¿Cómo es que Google, me muestra anuncios sobre algún producto del que hablé con amigos?</a:t>
            </a:r>
            <a:endParaRPr sz="2000" b="0" i="1"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p:nvPr/>
        </p:nvSpPr>
        <p:spPr>
          <a:xfrm>
            <a:off x="2857500" y="442913"/>
            <a:ext cx="448627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dirty="0">
                <a:solidFill>
                  <a:schemeClr val="lt1"/>
                </a:solidFill>
                <a:latin typeface="Calibri"/>
                <a:ea typeface="Calibri"/>
                <a:cs typeface="Calibri"/>
                <a:sym typeface="Calibri"/>
              </a:rPr>
              <a:t>PRESENTACIÓN DEL CURSO</a:t>
            </a:r>
            <a:endParaRPr sz="2000" b="1" i="0" u="none" strike="noStrike" cap="none" dirty="0">
              <a:solidFill>
                <a:schemeClr val="lt1"/>
              </a:solidFill>
              <a:latin typeface="Calibri"/>
              <a:ea typeface="Calibri"/>
              <a:cs typeface="Calibri"/>
              <a:sym typeface="Calibri"/>
            </a:endParaRPr>
          </a:p>
        </p:txBody>
      </p:sp>
      <p:graphicFrame>
        <p:nvGraphicFramePr>
          <p:cNvPr id="100" name="Google Shape;100;p3"/>
          <p:cNvGraphicFramePr/>
          <p:nvPr>
            <p:extLst>
              <p:ext uri="{D42A27DB-BD31-4B8C-83A1-F6EECF244321}">
                <p14:modId xmlns:p14="http://schemas.microsoft.com/office/powerpoint/2010/main" val="3946955085"/>
              </p:ext>
            </p:extLst>
          </p:nvPr>
        </p:nvGraphicFramePr>
        <p:xfrm>
          <a:off x="361509" y="1629106"/>
          <a:ext cx="8445625" cy="4569675"/>
        </p:xfrm>
        <a:graphic>
          <a:graphicData uri="http://schemas.openxmlformats.org/drawingml/2006/table">
            <a:tbl>
              <a:tblPr firstRow="1" bandRow="1">
                <a:noFill/>
                <a:tableStyleId>{BAEFB91F-02D4-415B-BE7B-1F9825FE8FC9}</a:tableStyleId>
              </a:tblPr>
              <a:tblGrid>
                <a:gridCol w="2815200">
                  <a:extLst>
                    <a:ext uri="{9D8B030D-6E8A-4147-A177-3AD203B41FA5}">
                      <a16:colId xmlns:a16="http://schemas.microsoft.com/office/drawing/2014/main" val="20000"/>
                    </a:ext>
                  </a:extLst>
                </a:gridCol>
                <a:gridCol w="3681300">
                  <a:extLst>
                    <a:ext uri="{9D8B030D-6E8A-4147-A177-3AD203B41FA5}">
                      <a16:colId xmlns:a16="http://schemas.microsoft.com/office/drawing/2014/main" val="20001"/>
                    </a:ext>
                  </a:extLst>
                </a:gridCol>
                <a:gridCol w="1949125">
                  <a:extLst>
                    <a:ext uri="{9D8B030D-6E8A-4147-A177-3AD203B41FA5}">
                      <a16:colId xmlns:a16="http://schemas.microsoft.com/office/drawing/2014/main" val="20002"/>
                    </a:ext>
                  </a:extLst>
                </a:gridCol>
              </a:tblGrid>
              <a:tr h="857550">
                <a:tc gridSpan="3">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dirty="0"/>
                        <a:t>Objetivo del curso: </a:t>
                      </a:r>
                      <a:r>
                        <a:rPr lang="es-ES" sz="1800" b="0" i="0" u="none" strike="noStrike" cap="none" noProof="0" dirty="0">
                          <a:latin typeface="Arial"/>
                        </a:rPr>
                        <a:t>Aplicar modelos y herramientas especializadas que permitan gestionar datos e identificar patrones, con el fin de transformarlos en información predictiva para la toma de decisiones de la empresa.</a:t>
                      </a:r>
                      <a:endParaRPr sz="1800" u="none" strike="noStrike" cap="none" dirty="0"/>
                    </a:p>
                  </a:txBody>
                  <a:tcPr marL="91450" marR="91450" marT="45725" marB="45725"/>
                </a:tc>
                <a:tc hMerge="1">
                  <a:txBody>
                    <a:bodyPr/>
                    <a:lstStyle/>
                    <a:p>
                      <a:endParaRPr lang="es-CL"/>
                    </a:p>
                  </a:txBody>
                  <a:tcPr/>
                </a:tc>
                <a:tc hMerge="1">
                  <a:txBody>
                    <a:bodyPr/>
                    <a:lstStyle/>
                    <a:p>
                      <a:endParaRPr lang="es-CL"/>
                    </a:p>
                  </a:txBody>
                  <a:tcPr/>
                </a:tc>
                <a:extLst>
                  <a:ext uri="{0D108BD9-81ED-4DB2-BD59-A6C34878D82A}">
                    <a16:rowId xmlns:a16="http://schemas.microsoft.com/office/drawing/2014/main" val="10000"/>
                  </a:ext>
                </a:extLst>
              </a:tr>
              <a:tr h="857550">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dirty="0"/>
                        <a:t>Nombre de Unidad</a:t>
                      </a:r>
                      <a:endParaRPr sz="1800" b="1" i="1"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dirty="0"/>
                        <a:t>Contenidos </a:t>
                      </a:r>
                      <a:endParaRPr sz="1800" b="1" i="1"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dirty="0"/>
                        <a:t>Horas</a:t>
                      </a:r>
                      <a:endParaRPr sz="1800" b="1" i="1" u="none" strike="noStrike" cap="none" dirty="0"/>
                    </a:p>
                  </a:txBody>
                  <a:tcPr marL="91450" marR="91450" marT="45725" marB="45725" anchor="ctr"/>
                </a:tc>
                <a:extLst>
                  <a:ext uri="{0D108BD9-81ED-4DB2-BD59-A6C34878D82A}">
                    <a16:rowId xmlns:a16="http://schemas.microsoft.com/office/drawing/2014/main" val="10001"/>
                  </a:ext>
                </a:extLst>
              </a:tr>
              <a:tr h="1274875">
                <a:tc>
                  <a:txBody>
                    <a:bodyPr/>
                    <a:lstStyle/>
                    <a:p>
                      <a:pPr marL="0" marR="0" lvl="0" indent="0" algn="l" rtl="0">
                        <a:lnSpc>
                          <a:spcPct val="100000"/>
                        </a:lnSpc>
                        <a:spcBef>
                          <a:spcPts val="0"/>
                        </a:spcBef>
                        <a:spcAft>
                          <a:spcPts val="0"/>
                        </a:spcAft>
                        <a:buClr>
                          <a:srgbClr val="000000"/>
                        </a:buClr>
                        <a:buSzPts val="1800"/>
                        <a:buFont typeface="Arial"/>
                        <a:buNone/>
                      </a:pPr>
                      <a:r>
                        <a:rPr lang="es-ES" sz="1800" i="0" u="none" strike="noStrike" cap="none" dirty="0">
                          <a:solidFill>
                            <a:schemeClr val="dk1"/>
                          </a:solidFill>
                        </a:rPr>
                        <a:t>Técnicas para la</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i="0" u="none" strike="noStrike" cap="none" dirty="0">
                          <a:solidFill>
                            <a:schemeClr val="dk1"/>
                          </a:solidFill>
                        </a:rPr>
                        <a:t>exploración y</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i="0" u="none" strike="noStrike" cap="none" dirty="0">
                          <a:solidFill>
                            <a:schemeClr val="dk1"/>
                          </a:solidFill>
                        </a:rPr>
                        <a:t>preparación de</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i="0" u="none" strike="noStrike" cap="none" dirty="0">
                          <a:solidFill>
                            <a:schemeClr val="dk1"/>
                          </a:solidFill>
                        </a:rPr>
                        <a:t>datos</a:t>
                      </a:r>
                      <a:endParaRPr sz="1800" i="0" u="none" strike="noStrike" cap="none" dirty="0">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Análisis exploratorio.</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Tipos de Aprendizajes</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Manejo y limpieza de datos.</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Preparación de datos.</a:t>
                      </a:r>
                      <a:endParaRPr sz="1800" b="0" i="0" u="none" strike="noStrike" cap="none" dirty="0">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10</a:t>
                      </a:r>
                      <a:endParaRPr sz="1800" b="0" i="0" u="none" strike="noStrike" cap="none"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1522840">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Técnicas de predicción de datos con Machine</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err="1">
                          <a:solidFill>
                            <a:schemeClr val="dk1"/>
                          </a:solidFill>
                          <a:latin typeface="Arial"/>
                          <a:ea typeface="Arial"/>
                          <a:cs typeface="Arial"/>
                          <a:sym typeface="Arial"/>
                        </a:rPr>
                        <a:t>Learning</a:t>
                      </a:r>
                      <a:r>
                        <a:rPr lang="es-ES" sz="1800" b="0" i="0" u="none" strike="noStrike" cap="none" dirty="0">
                          <a:solidFill>
                            <a:schemeClr val="dk1"/>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Aplicación de técnicas para procesamiento de datos.</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Modelos de Machine </a:t>
                      </a:r>
                      <a:r>
                        <a:rPr lang="es-ES" sz="1800" b="0" i="0" u="none" strike="noStrike" cap="none" dirty="0" err="1">
                          <a:solidFill>
                            <a:schemeClr val="dk1"/>
                          </a:solidFill>
                          <a:latin typeface="Arial"/>
                          <a:ea typeface="Arial"/>
                          <a:cs typeface="Arial"/>
                          <a:sym typeface="Arial"/>
                        </a:rPr>
                        <a:t>Learning</a:t>
                      </a:r>
                      <a:r>
                        <a:rPr lang="es-ES" sz="1800" b="0" i="0" u="none" strike="noStrike" cap="none" dirty="0">
                          <a:solidFill>
                            <a:schemeClr val="dk1"/>
                          </a:solidFill>
                          <a:latin typeface="Arial"/>
                          <a:ea typeface="Arial"/>
                          <a:cs typeface="Arial"/>
                          <a:sym typeface="Arial"/>
                        </a:rPr>
                        <a:t>.</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Evaluación de Modelos</a:t>
                      </a:r>
                      <a:endParaRPr sz="18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20</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6"/>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¿QUÉ ES MACHINE LEARNING?</a:t>
            </a:r>
            <a:endParaRPr sz="1800" b="1" i="0" u="none" strike="noStrike" cap="none">
              <a:solidFill>
                <a:schemeClr val="lt1"/>
              </a:solidFill>
              <a:latin typeface="Calibri"/>
              <a:ea typeface="Calibri"/>
              <a:cs typeface="Calibri"/>
              <a:sym typeface="Calibri"/>
            </a:endParaRPr>
          </a:p>
        </p:txBody>
      </p:sp>
      <p:sp>
        <p:nvSpPr>
          <p:cNvPr id="270" name="Google Shape;270;p6"/>
          <p:cNvSpPr/>
          <p:nvPr/>
        </p:nvSpPr>
        <p:spPr>
          <a:xfrm>
            <a:off x="1328738" y="2479036"/>
            <a:ext cx="6682049" cy="240061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Disciplina de la Inteligencia Artificial, que combina técnicas con herramientas haciendo uso de algoritmos para encontrar patrones entre todos los datos que se le faciliten. Su objetivo es hacer predicciones con los datos, ya sean imágenes, datos estructurados, no estructurados, etc.</a:t>
            </a:r>
            <a:endParaRPr sz="2000" b="0" i="1" u="none" strike="noStrike" cap="none">
              <a:solidFill>
                <a:schemeClr val="dk1"/>
              </a:solidFill>
              <a:latin typeface="Calibri"/>
              <a:ea typeface="Calibri"/>
              <a:cs typeface="Calibri"/>
              <a:sym typeface="Calibri"/>
            </a:endParaRPr>
          </a:p>
        </p:txBody>
      </p:sp>
      <p:pic>
        <p:nvPicPr>
          <p:cNvPr id="271" name="Google Shape;271;p6" descr="Netflix (NFLX)"/>
          <p:cNvPicPr preferRelativeResize="0"/>
          <p:nvPr/>
        </p:nvPicPr>
        <p:blipFill rotWithShape="1">
          <a:blip r:embed="rId3">
            <a:alphaModFix/>
          </a:blip>
          <a:srcRect/>
          <a:stretch/>
        </p:blipFill>
        <p:spPr>
          <a:xfrm>
            <a:off x="71716" y="1618087"/>
            <a:ext cx="1150782" cy="1150782"/>
          </a:xfrm>
          <a:prstGeom prst="rect">
            <a:avLst/>
          </a:prstGeom>
          <a:noFill/>
          <a:ln>
            <a:noFill/>
          </a:ln>
        </p:spPr>
      </p:pic>
      <p:pic>
        <p:nvPicPr>
          <p:cNvPr id="272" name="Google Shape;272;p6" descr="14 Ventajas y Desventajas de Facebook - Lifeder"/>
          <p:cNvPicPr preferRelativeResize="0"/>
          <p:nvPr/>
        </p:nvPicPr>
        <p:blipFill rotWithShape="1">
          <a:blip r:embed="rId4">
            <a:alphaModFix/>
          </a:blip>
          <a:srcRect/>
          <a:stretch/>
        </p:blipFill>
        <p:spPr>
          <a:xfrm>
            <a:off x="71717" y="4964138"/>
            <a:ext cx="898401" cy="898401"/>
          </a:xfrm>
          <a:prstGeom prst="rect">
            <a:avLst/>
          </a:prstGeom>
          <a:noFill/>
          <a:ln>
            <a:noFill/>
          </a:ln>
        </p:spPr>
      </p:pic>
      <p:pic>
        <p:nvPicPr>
          <p:cNvPr id="273" name="Google Shape;273;p6" descr="Icono de spotify logo - Descargar PNG/SVG transparente"/>
          <p:cNvPicPr preferRelativeResize="0"/>
          <p:nvPr/>
        </p:nvPicPr>
        <p:blipFill rotWithShape="1">
          <a:blip r:embed="rId5">
            <a:alphaModFix/>
          </a:blip>
          <a:srcRect/>
          <a:stretch/>
        </p:blipFill>
        <p:spPr>
          <a:xfrm>
            <a:off x="8054125" y="4964138"/>
            <a:ext cx="898402" cy="898402"/>
          </a:xfrm>
          <a:prstGeom prst="rect">
            <a:avLst/>
          </a:prstGeom>
          <a:noFill/>
          <a:ln>
            <a:noFill/>
          </a:ln>
        </p:spPr>
      </p:pic>
      <p:pic>
        <p:nvPicPr>
          <p:cNvPr id="274" name="Google Shape;274;p6" descr="Logo Twitter PNG transparente - StickPNG"/>
          <p:cNvPicPr preferRelativeResize="0"/>
          <p:nvPr/>
        </p:nvPicPr>
        <p:blipFill rotWithShape="1">
          <a:blip r:embed="rId6">
            <a:alphaModFix/>
          </a:blip>
          <a:srcRect/>
          <a:stretch/>
        </p:blipFill>
        <p:spPr>
          <a:xfrm>
            <a:off x="4122799" y="5355182"/>
            <a:ext cx="898401" cy="898401"/>
          </a:xfrm>
          <a:prstGeom prst="rect">
            <a:avLst/>
          </a:prstGeom>
          <a:noFill/>
          <a:ln>
            <a:noFill/>
          </a:ln>
        </p:spPr>
      </p:pic>
      <p:pic>
        <p:nvPicPr>
          <p:cNvPr id="275" name="Google Shape;275;p6"/>
          <p:cNvPicPr preferRelativeResize="0"/>
          <p:nvPr/>
        </p:nvPicPr>
        <p:blipFill rotWithShape="1">
          <a:blip r:embed="rId7">
            <a:alphaModFix/>
          </a:blip>
          <a:srcRect/>
          <a:stretch/>
        </p:blipFill>
        <p:spPr>
          <a:xfrm>
            <a:off x="7518106" y="1600969"/>
            <a:ext cx="1320121" cy="396037"/>
          </a:xfrm>
          <a:prstGeom prst="rect">
            <a:avLst/>
          </a:prstGeom>
          <a:noFill/>
          <a:ln>
            <a:noFill/>
          </a:ln>
        </p:spPr>
      </p:pic>
      <p:pic>
        <p:nvPicPr>
          <p:cNvPr id="276" name="Google Shape;276;p6"/>
          <p:cNvPicPr preferRelativeResize="0"/>
          <p:nvPr/>
        </p:nvPicPr>
        <p:blipFill rotWithShape="1">
          <a:blip r:embed="rId8">
            <a:alphaModFix/>
          </a:blip>
          <a:srcRect/>
          <a:stretch/>
        </p:blipFill>
        <p:spPr>
          <a:xfrm>
            <a:off x="241054" y="3058768"/>
            <a:ext cx="729064" cy="885703"/>
          </a:xfrm>
          <a:prstGeom prst="rect">
            <a:avLst/>
          </a:prstGeom>
          <a:noFill/>
          <a:ln>
            <a:noFill/>
          </a:ln>
        </p:spPr>
      </p:pic>
      <p:pic>
        <p:nvPicPr>
          <p:cNvPr id="277" name="Google Shape;277;p6"/>
          <p:cNvPicPr preferRelativeResize="0"/>
          <p:nvPr/>
        </p:nvPicPr>
        <p:blipFill rotWithShape="1">
          <a:blip r:embed="rId9">
            <a:alphaModFix/>
          </a:blip>
          <a:srcRect/>
          <a:stretch/>
        </p:blipFill>
        <p:spPr>
          <a:xfrm>
            <a:off x="2481544" y="1493516"/>
            <a:ext cx="1394160" cy="461145"/>
          </a:xfrm>
          <a:prstGeom prst="rect">
            <a:avLst/>
          </a:prstGeom>
          <a:noFill/>
          <a:ln>
            <a:noFill/>
          </a:ln>
        </p:spPr>
      </p:pic>
      <p:pic>
        <p:nvPicPr>
          <p:cNvPr id="278" name="Google Shape;278;p6" descr="Starbucks Logo | LOGOS de MARCAS"/>
          <p:cNvPicPr preferRelativeResize="0"/>
          <p:nvPr/>
        </p:nvPicPr>
        <p:blipFill rotWithShape="1">
          <a:blip r:embed="rId10">
            <a:alphaModFix/>
          </a:blip>
          <a:srcRect/>
          <a:stretch/>
        </p:blipFill>
        <p:spPr>
          <a:xfrm>
            <a:off x="4982530" y="1398937"/>
            <a:ext cx="1428750" cy="800100"/>
          </a:xfrm>
          <a:prstGeom prst="rect">
            <a:avLst/>
          </a:prstGeom>
          <a:noFill/>
          <a:ln>
            <a:noFill/>
          </a:ln>
        </p:spPr>
      </p:pic>
      <p:pic>
        <p:nvPicPr>
          <p:cNvPr id="279" name="Google Shape;279;p6" descr="Logo Under Armour: la historia y el significado del logotipo, la marca y el  símbolo. | png, vector"/>
          <p:cNvPicPr preferRelativeResize="0"/>
          <p:nvPr/>
        </p:nvPicPr>
        <p:blipFill rotWithShape="1">
          <a:blip r:embed="rId11">
            <a:alphaModFix/>
          </a:blip>
          <a:srcRect/>
          <a:stretch/>
        </p:blipFill>
        <p:spPr>
          <a:xfrm>
            <a:off x="1894885" y="5364484"/>
            <a:ext cx="1195991" cy="677728"/>
          </a:xfrm>
          <a:prstGeom prst="rect">
            <a:avLst/>
          </a:prstGeom>
          <a:noFill/>
          <a:ln>
            <a:noFill/>
          </a:ln>
        </p:spPr>
      </p:pic>
      <p:pic>
        <p:nvPicPr>
          <p:cNvPr id="280" name="Google Shape;280;p6" descr="IBM Watson – Podcast – Podtail"/>
          <p:cNvPicPr preferRelativeResize="0"/>
          <p:nvPr/>
        </p:nvPicPr>
        <p:blipFill rotWithShape="1">
          <a:blip r:embed="rId12">
            <a:alphaModFix/>
          </a:blip>
          <a:srcRect/>
          <a:stretch/>
        </p:blipFill>
        <p:spPr>
          <a:xfrm>
            <a:off x="6053123" y="5147680"/>
            <a:ext cx="898402" cy="898402"/>
          </a:xfrm>
          <a:prstGeom prst="rect">
            <a:avLst/>
          </a:prstGeom>
          <a:noFill/>
          <a:ln>
            <a:noFill/>
          </a:ln>
        </p:spPr>
      </p:pic>
      <p:pic>
        <p:nvPicPr>
          <p:cNvPr id="281" name="Google Shape;281;p6" descr="Este es el nuevo logo de Google!"/>
          <p:cNvPicPr preferRelativeResize="0"/>
          <p:nvPr/>
        </p:nvPicPr>
        <p:blipFill rotWithShape="1">
          <a:blip r:embed="rId13">
            <a:alphaModFix/>
          </a:blip>
          <a:srcRect/>
          <a:stretch/>
        </p:blipFill>
        <p:spPr>
          <a:xfrm>
            <a:off x="8023487" y="3023919"/>
            <a:ext cx="1039201" cy="9548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3875703" y="486847"/>
            <a:ext cx="39862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¿TIPOS DE PROBLEMAS QUE SE PUEDEN RESOLVER CON </a:t>
            </a:r>
            <a:r>
              <a:rPr lang="es-ES" sz="1800" b="1">
                <a:solidFill>
                  <a:schemeClr val="lt1"/>
                </a:solidFill>
                <a:latin typeface="Calibri"/>
                <a:ea typeface="Calibri"/>
                <a:cs typeface="Calibri"/>
                <a:sym typeface="Calibri"/>
              </a:rPr>
              <a:t>MACHINE</a:t>
            </a:r>
            <a:r>
              <a:rPr lang="es-ES" sz="1800" b="1" i="0" u="none" strike="noStrike" cap="none">
                <a:solidFill>
                  <a:schemeClr val="lt1"/>
                </a:solidFill>
                <a:latin typeface="Calibri"/>
                <a:ea typeface="Calibri"/>
                <a:cs typeface="Calibri"/>
                <a:sym typeface="Calibri"/>
              </a:rPr>
              <a:t> LEARNING?</a:t>
            </a:r>
            <a:endParaRPr sz="1800" b="1" i="0" u="none" strike="noStrike" cap="none">
              <a:solidFill>
                <a:schemeClr val="lt1"/>
              </a:solidFill>
              <a:latin typeface="Calibri"/>
              <a:ea typeface="Calibri"/>
              <a:cs typeface="Calibri"/>
              <a:sym typeface="Calibri"/>
            </a:endParaRPr>
          </a:p>
        </p:txBody>
      </p:sp>
      <p:pic>
        <p:nvPicPr>
          <p:cNvPr id="288" name="Google Shape;288;p36"/>
          <p:cNvPicPr preferRelativeResize="0"/>
          <p:nvPr/>
        </p:nvPicPr>
        <p:blipFill rotWithShape="1">
          <a:blip r:embed="rId3">
            <a:alphaModFix/>
          </a:blip>
          <a:srcRect/>
          <a:stretch/>
        </p:blipFill>
        <p:spPr>
          <a:xfrm>
            <a:off x="1436687" y="1579562"/>
            <a:ext cx="6550420" cy="4376738"/>
          </a:xfrm>
          <a:prstGeom prst="rect">
            <a:avLst/>
          </a:prstGeom>
          <a:noFill/>
          <a:ln>
            <a:noFill/>
          </a:ln>
        </p:spPr>
      </p:pic>
      <p:sp>
        <p:nvSpPr>
          <p:cNvPr id="289" name="Google Shape;289;p36"/>
          <p:cNvSpPr txBox="1"/>
          <p:nvPr/>
        </p:nvSpPr>
        <p:spPr>
          <a:xfrm>
            <a:off x="1366032" y="6371153"/>
            <a:ext cx="78293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https://medium.com/ml-research-lab/machine-learning-algorithm-overview-5816a2e6303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p:nvPr/>
        </p:nvSpPr>
        <p:spPr>
          <a:xfrm>
            <a:off x="3875703" y="486847"/>
            <a:ext cx="39862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ANÁLISIS DE DATOS</a:t>
            </a:r>
            <a:endParaRPr sz="1400" b="0" i="0" u="none" strike="noStrike" cap="none">
              <a:solidFill>
                <a:srgbClr val="000000"/>
              </a:solidFill>
              <a:latin typeface="Arial"/>
              <a:ea typeface="Arial"/>
              <a:cs typeface="Arial"/>
              <a:sym typeface="Arial"/>
            </a:endParaRPr>
          </a:p>
        </p:txBody>
      </p:sp>
      <p:sp>
        <p:nvSpPr>
          <p:cNvPr id="296" name="Google Shape;296;p37"/>
          <p:cNvSpPr/>
          <p:nvPr/>
        </p:nvSpPr>
        <p:spPr>
          <a:xfrm>
            <a:off x="500064" y="2171701"/>
            <a:ext cx="8343899" cy="3477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dirty="0">
                <a:solidFill>
                  <a:schemeClr val="dk1"/>
                </a:solidFill>
                <a:latin typeface="Calibri"/>
                <a:ea typeface="Calibri"/>
                <a:cs typeface="Calibri"/>
                <a:sym typeface="Calibri"/>
              </a:rPr>
              <a:t>Analítica Descriptiva: </a:t>
            </a:r>
            <a:r>
              <a:rPr lang="es-ES" sz="2000" b="0" i="1" u="none" strike="noStrike" cap="none" dirty="0">
                <a:solidFill>
                  <a:schemeClr val="dk1"/>
                </a:solidFill>
                <a:latin typeface="Calibri"/>
                <a:ea typeface="Calibri"/>
                <a:cs typeface="Calibri"/>
                <a:sym typeface="Calibri"/>
              </a:rPr>
              <a:t>Utiliza los datos históricos para describir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comportamientos ; calcula indicadores claves de desempeño ( KPI); apoya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la toma de decisiones. Intenta responder </a:t>
            </a:r>
            <a:r>
              <a:rPr lang="es-ES" sz="2000" b="1" i="1" u="none" strike="noStrike" cap="none" dirty="0">
                <a:solidFill>
                  <a:schemeClr val="dk1"/>
                </a:solidFill>
                <a:latin typeface="Calibri"/>
                <a:ea typeface="Calibri"/>
                <a:cs typeface="Calibri"/>
                <a:sym typeface="Calibri"/>
              </a:rPr>
              <a:t>¿Qué pasa?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1" i="1" u="none" strike="noStrike" cap="none" dirty="0">
                <a:solidFill>
                  <a:schemeClr val="dk1"/>
                </a:solidFill>
                <a:latin typeface="Calibri"/>
                <a:ea typeface="Calibri"/>
                <a:cs typeface="Calibri"/>
                <a:sym typeface="Calibri"/>
              </a:rPr>
              <a:t>Analítica Predictiva: </a:t>
            </a:r>
            <a:r>
              <a:rPr lang="es-ES" sz="2000" b="0" i="1" u="none" strike="noStrike" cap="none" dirty="0">
                <a:solidFill>
                  <a:schemeClr val="dk1"/>
                </a:solidFill>
                <a:latin typeface="Calibri"/>
                <a:ea typeface="Calibri"/>
                <a:cs typeface="Calibri"/>
                <a:sym typeface="Calibri"/>
              </a:rPr>
              <a:t>Construye modelos de pronósticos para entender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cómo puede evolucionar el dominio y nuestra propia organización. Intenta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responder </a:t>
            </a:r>
            <a:r>
              <a:rPr lang="es-ES" sz="2000" b="1" i="1" u="none" strike="noStrike" cap="none" dirty="0">
                <a:solidFill>
                  <a:schemeClr val="dk1"/>
                </a:solidFill>
                <a:latin typeface="Calibri"/>
                <a:ea typeface="Calibri"/>
                <a:cs typeface="Calibri"/>
                <a:sym typeface="Calibri"/>
              </a:rPr>
              <a:t>¿Qué pasará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1" i="1" u="none" strike="noStrike" cap="none" dirty="0">
                <a:solidFill>
                  <a:schemeClr val="dk1"/>
                </a:solidFill>
                <a:latin typeface="Calibri"/>
                <a:ea typeface="Calibri"/>
                <a:cs typeface="Calibri"/>
                <a:sym typeface="Calibri"/>
              </a:rPr>
              <a:t>Analítica Prescriptiva: </a:t>
            </a:r>
            <a:r>
              <a:rPr lang="es-ES" sz="2000" b="0" i="1" u="none" strike="noStrike" cap="none" dirty="0">
                <a:solidFill>
                  <a:schemeClr val="dk1"/>
                </a:solidFill>
                <a:latin typeface="Calibri"/>
                <a:ea typeface="Calibri"/>
                <a:cs typeface="Calibri"/>
                <a:sym typeface="Calibri"/>
              </a:rPr>
              <a:t>Encuentra la solución entre una gama de variantes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posible, buscando optimizar recursos y aumentar la eficiencia. . Intenta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responder </a:t>
            </a:r>
            <a:r>
              <a:rPr lang="es-ES" sz="2000" b="1" i="1" u="none" strike="noStrike" cap="none" dirty="0">
                <a:solidFill>
                  <a:schemeClr val="dk1"/>
                </a:solidFill>
                <a:latin typeface="Calibri"/>
                <a:ea typeface="Calibri"/>
                <a:cs typeface="Calibri"/>
                <a:sym typeface="Calibri"/>
              </a:rPr>
              <a:t>¿Qué solución conviene?</a:t>
            </a:r>
            <a:endParaRPr sz="2000" b="1" i="1" u="none" strike="noStrike" cap="none"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8"/>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NATURALEZA DEL DATO</a:t>
            </a:r>
            <a:endParaRPr sz="1800" b="1" i="0" u="none" strike="noStrike" cap="none">
              <a:solidFill>
                <a:schemeClr val="lt1"/>
              </a:solidFill>
              <a:latin typeface="Calibri"/>
              <a:ea typeface="Calibri"/>
              <a:cs typeface="Calibri"/>
              <a:sym typeface="Calibri"/>
            </a:endParaRPr>
          </a:p>
        </p:txBody>
      </p:sp>
      <p:sp>
        <p:nvSpPr>
          <p:cNvPr id="303" name="Google Shape;303;p8"/>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04" name="Google Shape;304;p8"/>
          <p:cNvSpPr/>
          <p:nvPr/>
        </p:nvSpPr>
        <p:spPr>
          <a:xfrm>
            <a:off x="500075" y="1995253"/>
            <a:ext cx="8343900" cy="435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Los datos pueden clasificarse según su naturaleza: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s-ES" sz="2000" b="1" i="1" u="none" strike="noStrike" cap="none">
                <a:solidFill>
                  <a:schemeClr val="dk1"/>
                </a:solidFill>
                <a:latin typeface="Calibri"/>
                <a:ea typeface="Calibri"/>
                <a:cs typeface="Calibri"/>
                <a:sym typeface="Calibri"/>
              </a:rPr>
              <a:t>Cuantitativo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	- Continuo.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	- Discreto.</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a:p>
            <a:pPr marL="342900" marR="0" lvl="0" indent="-21590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a:p>
            <a:pPr marL="342900" marR="0" lvl="2" indent="-342900" algn="l" rtl="0">
              <a:lnSpc>
                <a:spcPct val="100000"/>
              </a:lnSpc>
              <a:spcBef>
                <a:spcPts val="0"/>
              </a:spcBef>
              <a:spcAft>
                <a:spcPts val="0"/>
              </a:spcAft>
              <a:buClr>
                <a:srgbClr val="000000"/>
              </a:buClr>
              <a:buSzPts val="2000"/>
              <a:buFont typeface="Arial"/>
              <a:buChar char="-"/>
            </a:pPr>
            <a:r>
              <a:rPr lang="es-ES" sz="2000" b="1" i="1" u="none" strike="noStrike" cap="none">
                <a:solidFill>
                  <a:schemeClr val="dk1"/>
                </a:solidFill>
                <a:latin typeface="Calibri"/>
                <a:ea typeface="Calibri"/>
                <a:cs typeface="Calibri"/>
                <a:sym typeface="Calibri"/>
              </a:rPr>
              <a:t>Cualitativo</a:t>
            </a: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        - Categórico</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	- Binario.</a:t>
            </a:r>
            <a:endParaRPr sz="2000" b="1" i="1" u="none" strike="noStrike" cap="none">
              <a:solidFill>
                <a:schemeClr val="dk1"/>
              </a:solidFill>
              <a:latin typeface="Calibri"/>
              <a:ea typeface="Calibri"/>
              <a:cs typeface="Calibri"/>
              <a:sym typeface="Calibri"/>
            </a:endParaRPr>
          </a:p>
        </p:txBody>
      </p:sp>
      <p:pic>
        <p:nvPicPr>
          <p:cNvPr id="305" name="Google Shape;305;p8" descr="metodocualitativo-cuantitativo"/>
          <p:cNvPicPr preferRelativeResize="0"/>
          <p:nvPr/>
        </p:nvPicPr>
        <p:blipFill rotWithShape="1">
          <a:blip r:embed="rId3">
            <a:alphaModFix/>
          </a:blip>
          <a:srcRect/>
          <a:stretch/>
        </p:blipFill>
        <p:spPr>
          <a:xfrm>
            <a:off x="3241860" y="2714253"/>
            <a:ext cx="5602103" cy="3075321"/>
          </a:xfrm>
          <a:prstGeom prst="rect">
            <a:avLst/>
          </a:prstGeom>
          <a:noFill/>
          <a:ln>
            <a:noFill/>
          </a:ln>
        </p:spPr>
      </p:pic>
      <p:sp>
        <p:nvSpPr>
          <p:cNvPr id="306" name="Google Shape;306;p8"/>
          <p:cNvSpPr txBox="1"/>
          <p:nvPr/>
        </p:nvSpPr>
        <p:spPr>
          <a:xfrm>
            <a:off x="3241860" y="6354700"/>
            <a:ext cx="51603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https://www.questionpro.com/es/cualitativa-vs-cuantitativa.html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NATURALEZA DEL DATO</a:t>
            </a:r>
            <a:endParaRPr sz="1800" b="1" i="0" u="none" strike="noStrike" cap="none">
              <a:solidFill>
                <a:schemeClr val="lt1"/>
              </a:solidFill>
              <a:latin typeface="Calibri"/>
              <a:ea typeface="Calibri"/>
              <a:cs typeface="Calibri"/>
              <a:sym typeface="Calibri"/>
            </a:endParaRPr>
          </a:p>
        </p:txBody>
      </p:sp>
      <p:sp>
        <p:nvSpPr>
          <p:cNvPr id="313" name="Google Shape;313;p38"/>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14" name="Google Shape;314;p38"/>
          <p:cNvSpPr/>
          <p:nvPr/>
        </p:nvSpPr>
        <p:spPr>
          <a:xfrm>
            <a:off x="500064" y="1995238"/>
            <a:ext cx="834389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Los datos pueden variar dependiendo de su origen: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p:txBody>
      </p:sp>
      <p:pic>
        <p:nvPicPr>
          <p:cNvPr id="315" name="Google Shape;315;p38"/>
          <p:cNvPicPr preferRelativeResize="0"/>
          <p:nvPr/>
        </p:nvPicPr>
        <p:blipFill rotWithShape="1">
          <a:blip r:embed="rId3">
            <a:alphaModFix/>
          </a:blip>
          <a:srcRect/>
          <a:stretch/>
        </p:blipFill>
        <p:spPr>
          <a:xfrm>
            <a:off x="2509167" y="2505507"/>
            <a:ext cx="3554166" cy="3719157"/>
          </a:xfrm>
          <a:prstGeom prst="rect">
            <a:avLst/>
          </a:prstGeom>
          <a:noFill/>
          <a:ln>
            <a:noFill/>
          </a:ln>
        </p:spPr>
      </p:pic>
      <p:sp>
        <p:nvSpPr>
          <p:cNvPr id="316" name="Google Shape;316;p38"/>
          <p:cNvSpPr txBox="1"/>
          <p:nvPr/>
        </p:nvSpPr>
        <p:spPr>
          <a:xfrm>
            <a:off x="1114964" y="6371153"/>
            <a:ext cx="691407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s-ES" sz="1000" b="0" i="0" u="none" strike="noStrike" cap="none">
                <a:solidFill>
                  <a:srgbClr val="000000"/>
                </a:solidFill>
                <a:latin typeface="Arial"/>
                <a:ea typeface="Arial"/>
                <a:cs typeface="Arial"/>
                <a:sym typeface="Arial"/>
              </a:rPr>
              <a:t>De João Batista Neto - Data types - pt br.svg, CC BY 3.0, https://commons.wikimedia.org/w/index.php?curid=43063497</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METODOLOGÍAS</a:t>
            </a:r>
            <a:endParaRPr sz="1800" b="1" i="0" u="none" strike="noStrike" cap="none">
              <a:solidFill>
                <a:schemeClr val="lt1"/>
              </a:solidFill>
              <a:latin typeface="Calibri"/>
              <a:ea typeface="Calibri"/>
              <a:cs typeface="Calibri"/>
              <a:sym typeface="Calibri"/>
            </a:endParaRPr>
          </a:p>
        </p:txBody>
      </p:sp>
      <p:sp>
        <p:nvSpPr>
          <p:cNvPr id="323" name="Google Shape;323;p39"/>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24" name="Google Shape;324;p39"/>
          <p:cNvSpPr/>
          <p:nvPr/>
        </p:nvSpPr>
        <p:spPr>
          <a:xfrm>
            <a:off x="318459" y="1911629"/>
            <a:ext cx="850707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Todas las metodologías para estos proyectos están basadas en el proceso KDD.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p:txBody>
      </p:sp>
      <p:pic>
        <p:nvPicPr>
          <p:cNvPr id="325" name="Google Shape;325;p39"/>
          <p:cNvPicPr preferRelativeResize="0"/>
          <p:nvPr/>
        </p:nvPicPr>
        <p:blipFill rotWithShape="1">
          <a:blip r:embed="rId3">
            <a:alphaModFix/>
          </a:blip>
          <a:srcRect/>
          <a:stretch/>
        </p:blipFill>
        <p:spPr>
          <a:xfrm>
            <a:off x="1319316" y="2773383"/>
            <a:ext cx="6684801" cy="34834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METODOLOGÍAS</a:t>
            </a:r>
            <a:endParaRPr sz="1800" b="1" i="0" u="none" strike="noStrike" cap="none">
              <a:solidFill>
                <a:schemeClr val="lt1"/>
              </a:solidFill>
              <a:latin typeface="Calibri"/>
              <a:ea typeface="Calibri"/>
              <a:cs typeface="Calibri"/>
              <a:sym typeface="Calibri"/>
            </a:endParaRPr>
          </a:p>
        </p:txBody>
      </p:sp>
      <p:sp>
        <p:nvSpPr>
          <p:cNvPr id="332" name="Google Shape;332;p40"/>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33" name="Google Shape;333;p40"/>
          <p:cNvSpPr/>
          <p:nvPr/>
        </p:nvSpPr>
        <p:spPr>
          <a:xfrm>
            <a:off x="318459" y="1911629"/>
            <a:ext cx="850707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Una de las más utilizadas en la industria es CRISP-DM.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p:txBody>
      </p:sp>
      <p:pic>
        <p:nvPicPr>
          <p:cNvPr id="334" name="Google Shape;334;p40"/>
          <p:cNvPicPr preferRelativeResize="0"/>
          <p:nvPr/>
        </p:nvPicPr>
        <p:blipFill rotWithShape="1">
          <a:blip r:embed="rId3">
            <a:alphaModFix/>
          </a:blip>
          <a:srcRect t="994" b="-1"/>
          <a:stretch/>
        </p:blipFill>
        <p:spPr>
          <a:xfrm>
            <a:off x="947448" y="2619475"/>
            <a:ext cx="7249099" cy="37007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METODOLOGÍAS</a:t>
            </a:r>
            <a:endParaRPr sz="1800" b="1" i="0" u="none" strike="noStrike" cap="none">
              <a:solidFill>
                <a:schemeClr val="lt1"/>
              </a:solidFill>
              <a:latin typeface="Calibri"/>
              <a:ea typeface="Calibri"/>
              <a:cs typeface="Calibri"/>
              <a:sym typeface="Calibri"/>
            </a:endParaRPr>
          </a:p>
        </p:txBody>
      </p:sp>
      <p:sp>
        <p:nvSpPr>
          <p:cNvPr id="341" name="Google Shape;341;p41"/>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42" name="Google Shape;342;p41"/>
          <p:cNvSpPr/>
          <p:nvPr/>
        </p:nvSpPr>
        <p:spPr>
          <a:xfrm>
            <a:off x="318460" y="1822906"/>
            <a:ext cx="850707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a:solidFill>
                  <a:schemeClr val="dk1"/>
                </a:solidFill>
                <a:latin typeface="Calibri"/>
                <a:ea typeface="Calibri"/>
                <a:cs typeface="Calibri"/>
                <a:sym typeface="Calibri"/>
              </a:rPr>
              <a:t>Fases y subtareas de la metodología CRISP-DM.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alibri"/>
              <a:ea typeface="Calibri"/>
              <a:cs typeface="Calibri"/>
              <a:sym typeface="Calibri"/>
            </a:endParaRPr>
          </a:p>
        </p:txBody>
      </p:sp>
      <p:pic>
        <p:nvPicPr>
          <p:cNvPr id="343" name="Google Shape;343;p41"/>
          <p:cNvPicPr preferRelativeResize="0"/>
          <p:nvPr/>
        </p:nvPicPr>
        <p:blipFill rotWithShape="1">
          <a:blip r:embed="rId3">
            <a:alphaModFix/>
          </a:blip>
          <a:srcRect/>
          <a:stretch/>
        </p:blipFill>
        <p:spPr>
          <a:xfrm>
            <a:off x="1063490" y="2265552"/>
            <a:ext cx="6684847" cy="43186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METODOLOGÍAS</a:t>
            </a:r>
            <a:endParaRPr sz="1800" b="1" i="0" u="none" strike="noStrike" cap="none">
              <a:solidFill>
                <a:schemeClr val="lt1"/>
              </a:solidFill>
              <a:latin typeface="Calibri"/>
              <a:ea typeface="Calibri"/>
              <a:cs typeface="Calibri"/>
              <a:sym typeface="Calibri"/>
            </a:endParaRPr>
          </a:p>
        </p:txBody>
      </p:sp>
      <p:sp>
        <p:nvSpPr>
          <p:cNvPr id="350" name="Google Shape;350;p42"/>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51" name="Google Shape;351;p42"/>
          <p:cNvSpPr/>
          <p:nvPr/>
        </p:nvSpPr>
        <p:spPr>
          <a:xfrm>
            <a:off x="318459" y="1677703"/>
            <a:ext cx="8507079"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1" i="1" u="none" strike="noStrike" cap="none" dirty="0">
                <a:solidFill>
                  <a:schemeClr val="dk1"/>
                </a:solidFill>
                <a:latin typeface="Calibri"/>
                <a:ea typeface="Calibri"/>
                <a:cs typeface="Calibri"/>
                <a:sym typeface="Calibri"/>
              </a:rPr>
              <a:t>Otras metodologías también vigentes.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1" u="none" strike="noStrike" cap="none" dirty="0">
              <a:solidFill>
                <a:schemeClr val="dk1"/>
              </a:solidFill>
              <a:latin typeface="Calibri"/>
              <a:ea typeface="Calibri"/>
              <a:cs typeface="Calibri"/>
              <a:sym typeface="Calibri"/>
            </a:endParaRPr>
          </a:p>
        </p:txBody>
      </p:sp>
      <p:pic>
        <p:nvPicPr>
          <p:cNvPr id="352" name="Google Shape;352;p42"/>
          <p:cNvPicPr preferRelativeResize="0"/>
          <p:nvPr/>
        </p:nvPicPr>
        <p:blipFill rotWithShape="1">
          <a:blip r:embed="rId3">
            <a:alphaModFix/>
          </a:blip>
          <a:srcRect/>
          <a:stretch/>
        </p:blipFill>
        <p:spPr>
          <a:xfrm>
            <a:off x="-2" y="2567338"/>
            <a:ext cx="9144000" cy="40389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359" name="Google Shape;359;p7"/>
          <p:cNvGraphicFramePr/>
          <p:nvPr>
            <p:extLst>
              <p:ext uri="{D42A27DB-BD31-4B8C-83A1-F6EECF244321}">
                <p14:modId xmlns:p14="http://schemas.microsoft.com/office/powerpoint/2010/main" val="435746306"/>
              </p:ext>
            </p:extLst>
          </p:nvPr>
        </p:nvGraphicFramePr>
        <p:xfrm>
          <a:off x="268078" y="1799054"/>
          <a:ext cx="8607850" cy="4269325"/>
        </p:xfrm>
        <a:graphic>
          <a:graphicData uri="http://schemas.openxmlformats.org/drawingml/2006/table">
            <a:tbl>
              <a:tblPr firstRow="1" bandRow="1">
                <a:noFill/>
                <a:tableStyleId>{BAEFB91F-02D4-415B-BE7B-1F9825FE8FC9}</a:tableStyleId>
              </a:tblPr>
              <a:tblGrid>
                <a:gridCol w="2856125">
                  <a:extLst>
                    <a:ext uri="{9D8B030D-6E8A-4147-A177-3AD203B41FA5}">
                      <a16:colId xmlns:a16="http://schemas.microsoft.com/office/drawing/2014/main" val="20000"/>
                    </a:ext>
                  </a:extLst>
                </a:gridCol>
                <a:gridCol w="5751725">
                  <a:extLst>
                    <a:ext uri="{9D8B030D-6E8A-4147-A177-3AD203B41FA5}">
                      <a16:colId xmlns:a16="http://schemas.microsoft.com/office/drawing/2014/main" val="20001"/>
                    </a:ext>
                  </a:extLst>
                </a:gridCol>
              </a:tblGrid>
              <a:tr h="719125">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Presentar una propuesta de proyecto de machine learning</a:t>
                      </a:r>
                      <a:endParaRPr sz="1800" u="none" strike="noStrike" cap="none"/>
                    </a:p>
                  </a:txBody>
                  <a:tcPr marL="91450" marR="91450" marT="45725" marB="45725"/>
                </a:tc>
                <a:extLst>
                  <a:ext uri="{0D108BD9-81ED-4DB2-BD59-A6C34878D82A}">
                    <a16:rowId xmlns:a16="http://schemas.microsoft.com/office/drawing/2014/main" val="10000"/>
                  </a:ext>
                </a:extLst>
              </a:tr>
              <a:tr h="7191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Traspasar datos encontrados a una vista lógica para el entendimiento del problema solicitado.</a:t>
                      </a:r>
                      <a:endParaRPr sz="1600" u="none" strike="noStrike" cap="none" dirty="0"/>
                    </a:p>
                  </a:txBody>
                  <a:tcPr marL="91450" marR="91450" marT="45725" marB="45725"/>
                </a:tc>
                <a:extLst>
                  <a:ext uri="{0D108BD9-81ED-4DB2-BD59-A6C34878D82A}">
                    <a16:rowId xmlns:a16="http://schemas.microsoft.com/office/drawing/2014/main" val="10001"/>
                  </a:ext>
                </a:extLst>
              </a:tr>
              <a:tr h="8013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
                      </a:r>
                      <a:r>
                        <a:rPr lang="es-ES" sz="1600" b="0" i="0" u="none" strike="noStrike" cap="none">
                          <a:solidFill>
                            <a:schemeClr val="dk1"/>
                          </a:solidFill>
                          <a:latin typeface="Arial"/>
                          <a:ea typeface="Arial"/>
                          <a:cs typeface="Arial"/>
                          <a:sym typeface="Arial"/>
                        </a:rPr>
                        <a:t>ateriales</a:t>
                      </a:r>
                      <a:r>
                        <a:rPr lang="es-ES" sz="1600" u="none" strike="noStrike" cap="none"/>
                        <a:t>,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Experiencia profesional, internet</a:t>
                      </a:r>
                      <a:endParaRPr sz="1600" u="none" strike="noStrike" cap="none"/>
                    </a:p>
                  </a:txBody>
                  <a:tcPr marL="91450" marR="91450" marT="45725" marB="45725"/>
                </a:tc>
                <a:extLst>
                  <a:ext uri="{0D108BD9-81ED-4DB2-BD59-A6C34878D82A}">
                    <a16:rowId xmlns:a16="http://schemas.microsoft.com/office/drawing/2014/main" val="10002"/>
                  </a:ext>
                </a:extLst>
              </a:tr>
              <a:tr h="719125">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90 minutos</a:t>
                      </a:r>
                      <a:endParaRPr sz="1600" u="none" strike="noStrike" cap="none"/>
                    </a:p>
                  </a:txBody>
                  <a:tcPr marL="91450" marR="91450" marT="45725" marB="45725"/>
                </a:tc>
                <a:extLst>
                  <a:ext uri="{0D108BD9-81ED-4DB2-BD59-A6C34878D82A}">
                    <a16:rowId xmlns:a16="http://schemas.microsoft.com/office/drawing/2014/main" val="10003"/>
                  </a:ext>
                </a:extLst>
              </a:tr>
              <a:tr h="12412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En base a la industria donde trabajan, o alguna que les llame la atención, proponer 5 preguntas de análisis de datos y hacer una propuesta de proyecto basado en alguna de las metodologías presentadas. Exponer en máximo 10 minutos la idea propuesta</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pSp>
        <p:nvGrpSpPr>
          <p:cNvPr id="106" name="Google Shape;106;g99aaad82c4_0_16"/>
          <p:cNvGrpSpPr/>
          <p:nvPr/>
        </p:nvGrpSpPr>
        <p:grpSpPr>
          <a:xfrm>
            <a:off x="0" y="0"/>
            <a:ext cx="9144000" cy="6857924"/>
            <a:chOff x="1" y="266714"/>
            <a:chExt cx="9144000" cy="5934000"/>
          </a:xfrm>
        </p:grpSpPr>
        <p:sp>
          <p:nvSpPr>
            <p:cNvPr id="107" name="Google Shape;107;g99aaad82c4_0_16"/>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 name="Google Shape;108;g99aaad82c4_0_16"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109" name="Google Shape;109;g99aaad82c4_0_1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Técnicas para la exploración y preparación de los datos</a:t>
            </a:r>
            <a:endParaRPr b="1">
              <a:solidFill>
                <a:schemeClr val="lt1"/>
              </a:solidFill>
            </a:endParaRPr>
          </a:p>
        </p:txBody>
      </p:sp>
      <p:sp>
        <p:nvSpPr>
          <p:cNvPr id="110" name="Google Shape;110;g99aaad82c4_0_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a:t>UNIDAD 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17"/>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pic>
        <p:nvPicPr>
          <p:cNvPr id="366" name="Google Shape;366;p117"/>
          <p:cNvPicPr preferRelativeResize="0"/>
          <p:nvPr/>
        </p:nvPicPr>
        <p:blipFill rotWithShape="1">
          <a:blip r:embed="rId3">
            <a:alphaModFix/>
          </a:blip>
          <a:srcRect/>
          <a:stretch/>
        </p:blipFill>
        <p:spPr>
          <a:xfrm>
            <a:off x="2050677" y="1627095"/>
            <a:ext cx="4538382" cy="4327138"/>
          </a:xfrm>
          <a:prstGeom prst="rect">
            <a:avLst/>
          </a:prstGeom>
          <a:noFill/>
          <a:ln>
            <a:noFill/>
          </a:ln>
        </p:spPr>
      </p:pic>
      <p:sp>
        <p:nvSpPr>
          <p:cNvPr id="367" name="Google Shape;367;p117"/>
          <p:cNvSpPr txBox="1"/>
          <p:nvPr/>
        </p:nvSpPr>
        <p:spPr>
          <a:xfrm>
            <a:off x="430310" y="6217403"/>
            <a:ext cx="8283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dirty="0">
                <a:solidFill>
                  <a:srgbClr val="000000"/>
                </a:solidFill>
                <a:latin typeface="Arial"/>
                <a:ea typeface="Arial"/>
                <a:cs typeface="Arial"/>
                <a:sym typeface="Arial"/>
              </a:rPr>
              <a:t>Fuente Imagen: </a:t>
            </a:r>
            <a:r>
              <a:rPr lang="es-ES" sz="14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https://es.dreamstime.com/stock-de-ilustraci%C3%B3n-hombre-de-negocios-con-una-tarea-mostrando-tarea-y-anal%C3%ADtico-image50041965</a:t>
            </a:r>
            <a:r>
              <a:rPr lang="es-ES" sz="1400" b="0" i="0" u="none" strike="noStrike" cap="none" dirty="0">
                <a:solidFill>
                  <a:srgbClr val="000000"/>
                </a:solidFill>
                <a:latin typeface="Arial"/>
                <a:ea typeface="Arial"/>
                <a:cs typeface="Arial"/>
                <a:sym typeface="Arial"/>
              </a:rPr>
              <a:t>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374" name="Google Shape;374;p9"/>
          <p:cNvSpPr/>
          <p:nvPr/>
        </p:nvSpPr>
        <p:spPr>
          <a:xfrm>
            <a:off x="416168" y="1932211"/>
            <a:ext cx="8469923" cy="3877944"/>
          </a:xfrm>
          <a:prstGeom prst="rect">
            <a:avLst/>
          </a:prstGeom>
          <a:noFill/>
          <a:ln>
            <a:noFill/>
          </a:ln>
        </p:spPr>
        <p:txBody>
          <a:bodyPr spcFirstLastPara="1" wrap="square" lIns="91425" tIns="45700" rIns="91425" bIns="45700" anchor="t" anchorCtr="0">
            <a:spAutoFit/>
          </a:bodyPr>
          <a:lstStyle/>
          <a:p>
            <a:pPr marL="9525" marR="0" lvl="0" indent="-9525" algn="l" rtl="0">
              <a:lnSpc>
                <a:spcPct val="100000"/>
              </a:lnSpc>
              <a:spcBef>
                <a:spcPts val="0"/>
              </a:spcBef>
              <a:spcAft>
                <a:spcPts val="0"/>
              </a:spcAft>
              <a:buClr>
                <a:srgbClr val="000000"/>
              </a:buClr>
              <a:buSzPts val="2000"/>
              <a:buFont typeface="Arial"/>
              <a:buNone/>
            </a:pPr>
            <a:r>
              <a:rPr lang="es-ES" sz="1800" b="0" i="1" u="none" strike="noStrike" cap="none" dirty="0">
                <a:solidFill>
                  <a:schemeClr val="dk1"/>
                </a:solidFill>
                <a:latin typeface="Calibri"/>
                <a:ea typeface="Calibri"/>
                <a:cs typeface="Calibri"/>
                <a:sym typeface="Calibri"/>
              </a:rPr>
              <a:t>Los sistemas de recomendación y procesamiento de lenguaje natural ayudan a la industria a dirigir sus procesos y a tomar mejores decisiones.</a:t>
            </a:r>
            <a:endParaRPr sz="1800" b="0" i="0" u="none" strike="noStrike" cap="none" dirty="0">
              <a:solidFill>
                <a:srgbClr val="000000"/>
              </a:solidFill>
              <a:latin typeface="Arial"/>
              <a:ea typeface="Arial"/>
              <a:cs typeface="Arial"/>
              <a:sym typeface="Arial"/>
            </a:endParaRPr>
          </a:p>
          <a:p>
            <a:pPr marL="9525" marR="0" lvl="0" indent="-9525" algn="l" rtl="0">
              <a:lnSpc>
                <a:spcPct val="100000"/>
              </a:lnSpc>
              <a:spcBef>
                <a:spcPts val="0"/>
              </a:spcBef>
              <a:spcAft>
                <a:spcPts val="0"/>
              </a:spcAft>
              <a:buClr>
                <a:srgbClr val="000000"/>
              </a:buClr>
              <a:buSzPts val="2000"/>
              <a:buFont typeface="Arial"/>
              <a:buNone/>
            </a:pPr>
            <a:endParaRPr sz="1800" b="0" i="1" u="none" strike="noStrike" cap="none" dirty="0">
              <a:solidFill>
                <a:schemeClr val="dk1"/>
              </a:solidFill>
              <a:latin typeface="Calibri"/>
              <a:ea typeface="Calibri"/>
              <a:cs typeface="Calibri"/>
              <a:sym typeface="Calibri"/>
            </a:endParaRPr>
          </a:p>
          <a:p>
            <a:pPr marL="898525" marR="0" lvl="0" indent="-898525" algn="l" rtl="0">
              <a:lnSpc>
                <a:spcPct val="100000"/>
              </a:lnSpc>
              <a:spcBef>
                <a:spcPts val="0"/>
              </a:spcBef>
              <a:spcAft>
                <a:spcPts val="0"/>
              </a:spcAft>
              <a:buClr>
                <a:srgbClr val="000000"/>
              </a:buClr>
              <a:buSzPts val="2000"/>
              <a:buFont typeface="Arial"/>
              <a:buNone/>
            </a:pPr>
            <a:r>
              <a:rPr lang="es-ES" sz="1800" b="0" i="1" u="none" strike="noStrike" cap="none" dirty="0">
                <a:solidFill>
                  <a:schemeClr val="dk1"/>
                </a:solidFill>
                <a:latin typeface="Calibri"/>
                <a:ea typeface="Calibri"/>
                <a:cs typeface="Calibri"/>
                <a:sym typeface="Calibri"/>
              </a:rPr>
              <a:t>Existen aprendizajes de tipo supervisado, no supervisado y por refuerzo.</a:t>
            </a:r>
            <a:endParaRPr sz="1800" b="0" i="0" u="none" strike="noStrike" cap="none" dirty="0">
              <a:solidFill>
                <a:srgbClr val="000000"/>
              </a:solidFill>
              <a:latin typeface="Arial"/>
              <a:ea typeface="Arial"/>
              <a:cs typeface="Arial"/>
              <a:sym typeface="Arial"/>
            </a:endParaRPr>
          </a:p>
          <a:p>
            <a:pPr marL="898525" marR="0" lvl="0" indent="-898525" algn="l" rtl="0">
              <a:lnSpc>
                <a:spcPct val="100000"/>
              </a:lnSpc>
              <a:spcBef>
                <a:spcPts val="0"/>
              </a:spcBef>
              <a:spcAft>
                <a:spcPts val="0"/>
              </a:spcAft>
              <a:buClr>
                <a:srgbClr val="000000"/>
              </a:buClr>
              <a:buSzPts val="2000"/>
              <a:buFont typeface="Arial"/>
              <a:buNone/>
            </a:pPr>
            <a:endParaRPr sz="1800" b="0" i="1" u="none" strike="noStrike" cap="none" dirty="0">
              <a:solidFill>
                <a:schemeClr val="dk1"/>
              </a:solidFill>
              <a:latin typeface="Calibri"/>
              <a:ea typeface="Calibri"/>
              <a:cs typeface="Calibri"/>
              <a:sym typeface="Calibri"/>
            </a:endParaRPr>
          </a:p>
          <a:p>
            <a:pPr marL="898525" marR="0" lvl="0" indent="-898525" algn="l" rtl="0">
              <a:lnSpc>
                <a:spcPct val="100000"/>
              </a:lnSpc>
              <a:spcBef>
                <a:spcPts val="0"/>
              </a:spcBef>
              <a:spcAft>
                <a:spcPts val="0"/>
              </a:spcAft>
              <a:buClr>
                <a:srgbClr val="000000"/>
              </a:buClr>
              <a:buSzPts val="2000"/>
              <a:buFont typeface="Arial"/>
              <a:buNone/>
            </a:pPr>
            <a:r>
              <a:rPr lang="es-ES" sz="1800" b="0" i="1" u="none" strike="noStrike" cap="none" dirty="0">
                <a:solidFill>
                  <a:schemeClr val="dk1"/>
                </a:solidFill>
                <a:latin typeface="Calibri"/>
                <a:ea typeface="Calibri"/>
                <a:cs typeface="Calibri"/>
                <a:sym typeface="Calibri"/>
              </a:rPr>
              <a:t>Se pueden hacer análisis descriptivo, predictivo y prescriptivo.</a:t>
            </a:r>
            <a:endParaRPr sz="1800" b="0" i="0" u="none" strike="noStrike" cap="none" dirty="0">
              <a:solidFill>
                <a:srgbClr val="000000"/>
              </a:solidFill>
              <a:latin typeface="Arial"/>
              <a:ea typeface="Arial"/>
              <a:cs typeface="Arial"/>
              <a:sym typeface="Arial"/>
            </a:endParaRPr>
          </a:p>
          <a:p>
            <a:pPr marL="898525" marR="0" lvl="0" indent="-898525" algn="l" rtl="0">
              <a:lnSpc>
                <a:spcPct val="100000"/>
              </a:lnSpc>
              <a:spcBef>
                <a:spcPts val="0"/>
              </a:spcBef>
              <a:spcAft>
                <a:spcPts val="0"/>
              </a:spcAft>
              <a:buClr>
                <a:srgbClr val="000000"/>
              </a:buClr>
              <a:buSzPts val="2000"/>
              <a:buFont typeface="Arial"/>
              <a:buNone/>
            </a:pPr>
            <a:endParaRPr sz="1800" b="0" i="1" u="none" strike="noStrike" cap="none" dirty="0">
              <a:solidFill>
                <a:schemeClr val="dk1"/>
              </a:solidFill>
              <a:latin typeface="Calibri"/>
              <a:ea typeface="Calibri"/>
              <a:cs typeface="Calibri"/>
              <a:sym typeface="Calibri"/>
            </a:endParaRPr>
          </a:p>
          <a:p>
            <a:pPr marL="898525" marR="0" lvl="0" indent="-898525" algn="l" rtl="0">
              <a:lnSpc>
                <a:spcPct val="100000"/>
              </a:lnSpc>
              <a:spcBef>
                <a:spcPts val="0"/>
              </a:spcBef>
              <a:spcAft>
                <a:spcPts val="0"/>
              </a:spcAft>
              <a:buClr>
                <a:srgbClr val="000000"/>
              </a:buClr>
              <a:buSzPts val="2000"/>
              <a:buFont typeface="Arial"/>
              <a:buNone/>
            </a:pPr>
            <a:r>
              <a:rPr lang="es-ES" sz="1800" b="0" i="1" u="none" strike="noStrike" cap="none" dirty="0">
                <a:solidFill>
                  <a:schemeClr val="dk1"/>
                </a:solidFill>
                <a:latin typeface="Calibri"/>
                <a:ea typeface="Calibri"/>
                <a:cs typeface="Calibri"/>
                <a:sym typeface="Calibri"/>
              </a:rPr>
              <a:t>El proceso KDD es la base para todas las metodologías de datos.</a:t>
            </a:r>
            <a:endParaRPr sz="1800" b="0" i="0" u="none" strike="noStrike" cap="none" dirty="0">
              <a:solidFill>
                <a:srgbClr val="000000"/>
              </a:solidFill>
              <a:latin typeface="Arial"/>
              <a:ea typeface="Arial"/>
              <a:cs typeface="Arial"/>
              <a:sym typeface="Arial"/>
            </a:endParaRPr>
          </a:p>
          <a:p>
            <a:pPr marL="898525" marR="0" lvl="0" indent="-898525" algn="l" rtl="0">
              <a:lnSpc>
                <a:spcPct val="100000"/>
              </a:lnSpc>
              <a:spcBef>
                <a:spcPts val="0"/>
              </a:spcBef>
              <a:spcAft>
                <a:spcPts val="0"/>
              </a:spcAft>
              <a:buClr>
                <a:srgbClr val="000000"/>
              </a:buClr>
              <a:buSzPts val="2000"/>
              <a:buFont typeface="Arial"/>
              <a:buNone/>
            </a:pPr>
            <a:endParaRPr sz="1800" b="0" i="1" u="none" strike="noStrike" cap="none" dirty="0">
              <a:solidFill>
                <a:schemeClr val="dk1"/>
              </a:solidFill>
              <a:latin typeface="Calibri"/>
              <a:ea typeface="Calibri"/>
              <a:cs typeface="Calibri"/>
              <a:sym typeface="Calibri"/>
            </a:endParaRPr>
          </a:p>
          <a:p>
            <a:pPr marL="9525" marR="0" lvl="0" indent="-9525" algn="l" rtl="0">
              <a:lnSpc>
                <a:spcPct val="100000"/>
              </a:lnSpc>
              <a:spcBef>
                <a:spcPts val="0"/>
              </a:spcBef>
              <a:spcAft>
                <a:spcPts val="0"/>
              </a:spcAft>
              <a:buClr>
                <a:srgbClr val="000000"/>
              </a:buClr>
              <a:buSzPts val="2000"/>
              <a:buFont typeface="Arial"/>
              <a:buNone/>
            </a:pPr>
            <a:r>
              <a:rPr lang="es-ES" sz="1800" b="0" i="1" u="none" strike="noStrike" cap="none" dirty="0">
                <a:solidFill>
                  <a:schemeClr val="dk1"/>
                </a:solidFill>
                <a:latin typeface="Calibri"/>
                <a:ea typeface="Calibri"/>
                <a:cs typeface="Calibri"/>
                <a:sym typeface="Calibri"/>
              </a:rPr>
              <a:t>Las metodologías más comunes son CRISP-DM, SEMMA, KDD, ASUM-DM, 6-Sigma, entre otras.</a:t>
            </a:r>
            <a:endParaRPr sz="1800" b="0" i="0" u="none" strike="noStrike" cap="none" dirty="0">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dirty="0">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dirty="0">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43"/>
          <p:cNvGrpSpPr/>
          <p:nvPr/>
        </p:nvGrpSpPr>
        <p:grpSpPr>
          <a:xfrm>
            <a:off x="0" y="0"/>
            <a:ext cx="9144000" cy="6857924"/>
            <a:chOff x="1" y="266714"/>
            <a:chExt cx="9144000" cy="5934000"/>
          </a:xfrm>
        </p:grpSpPr>
        <p:sp>
          <p:nvSpPr>
            <p:cNvPr id="381" name="Google Shape;381;p43"/>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82" name="Google Shape;382;p43"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383" name="Google Shape;383;p4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3</a:t>
            </a:r>
            <a:endParaRPr b="1">
              <a:solidFill>
                <a:schemeClr val="lt1"/>
              </a:solidFill>
            </a:endParaRPr>
          </a:p>
        </p:txBody>
      </p:sp>
      <p:sp>
        <p:nvSpPr>
          <p:cNvPr id="384" name="Google Shape;384;p4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Análisis exploratorio de datos con Python</a:t>
            </a:r>
            <a:endParaRPr i="1">
              <a:solidFill>
                <a:srgbClr val="FFC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391" name="Google Shape;391;p44"/>
          <p:cNvGraphicFramePr/>
          <p:nvPr/>
        </p:nvGraphicFramePr>
        <p:xfrm>
          <a:off x="280380" y="1800397"/>
          <a:ext cx="8583225" cy="440231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71420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luego continuar con los aspectos relevantes del Machine Learning. Comenzar con lo que es un análisis exploratorio y explicar las gráficas principales al estudiante con ayuda del colaboratory.</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 40 minutos</a:t>
                      </a:r>
                      <a:endParaRPr sz="1400" u="none" strike="noStrike" cap="none"/>
                    </a:p>
                  </a:txBody>
                  <a:tcPr marL="91450" marR="91450" marT="45725" marB="45725" anchor="ctr"/>
                </a:tc>
                <a:extLst>
                  <a:ext uri="{0D108BD9-81ED-4DB2-BD59-A6C34878D82A}">
                    <a16:rowId xmlns:a16="http://schemas.microsoft.com/office/drawing/2014/main" val="10001"/>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Ejecutaremos en conjunto los recursos disponibles con el uso de la librería Seaborn. Luego deben generar un análisis exploratorio del dataset Titanic considerando todos los elementos revisados hasta el momento en el curso. Recuerde hacer uso de estadísticos y métodos revisados anteriormente.</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 60 minutos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20320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p:nvPr/>
        </p:nvSpPr>
        <p:spPr>
          <a:xfrm>
            <a:off x="3943350" y="486847"/>
            <a:ext cx="43291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YA SABEMOS QUÉ ES MACHINE LEARNING Y AHORA QUÉ? </a:t>
            </a:r>
            <a:endParaRPr sz="1800" b="1" i="0" u="none" strike="noStrike" cap="none">
              <a:solidFill>
                <a:schemeClr val="lt1"/>
              </a:solidFill>
              <a:latin typeface="Calibri"/>
              <a:ea typeface="Calibri"/>
              <a:cs typeface="Calibri"/>
              <a:sym typeface="Calibri"/>
            </a:endParaRPr>
          </a:p>
        </p:txBody>
      </p:sp>
      <p:sp>
        <p:nvSpPr>
          <p:cNvPr id="398" name="Google Shape;398;p45"/>
          <p:cNvSpPr/>
          <p:nvPr/>
        </p:nvSpPr>
        <p:spPr>
          <a:xfrm>
            <a:off x="325501" y="2129339"/>
            <a:ext cx="8493000" cy="3785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¿Podremos simplemente pasarle los datos a un algoritmo y obtener conocimiento?</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¿Será así de simple hacer Machine Learning?</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Pues no, hacer Machine Learning tiene muchas aristas, varias consideraciones y como se vio en la sesión anterior, también tiene pasos asociados a una determinada metodología.</a:t>
            </a:r>
            <a:endParaRPr sz="2000" b="0" i="1"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6"/>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405" name="Google Shape;405;p46"/>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TÍTULO DEL TEMA</a:t>
            </a:r>
            <a:endParaRPr sz="1800" b="1" i="0" u="none" strike="noStrike" cap="none">
              <a:solidFill>
                <a:schemeClr val="lt1"/>
              </a:solidFill>
              <a:latin typeface="Calibri"/>
              <a:ea typeface="Calibri"/>
              <a:cs typeface="Calibri"/>
              <a:sym typeface="Calibri"/>
            </a:endParaRPr>
          </a:p>
        </p:txBody>
      </p:sp>
      <p:pic>
        <p:nvPicPr>
          <p:cNvPr id="406" name="Google Shape;406;p46"/>
          <p:cNvPicPr preferRelativeResize="0"/>
          <p:nvPr/>
        </p:nvPicPr>
        <p:blipFill rotWithShape="1">
          <a:blip r:embed="rId3">
            <a:alphaModFix/>
          </a:blip>
          <a:srcRect/>
          <a:stretch/>
        </p:blipFill>
        <p:spPr>
          <a:xfrm>
            <a:off x="1190625" y="1438275"/>
            <a:ext cx="6762750" cy="4781550"/>
          </a:xfrm>
          <a:prstGeom prst="rect">
            <a:avLst/>
          </a:prstGeom>
          <a:noFill/>
          <a:ln>
            <a:noFill/>
          </a:ln>
        </p:spPr>
      </p:pic>
      <p:sp>
        <p:nvSpPr>
          <p:cNvPr id="407" name="Google Shape;407;p46"/>
          <p:cNvSpPr txBox="1"/>
          <p:nvPr/>
        </p:nvSpPr>
        <p:spPr>
          <a:xfrm>
            <a:off x="285749" y="6398656"/>
            <a:ext cx="85860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Fuente: https://www.datasciencecentral.com/profiles/blogs/learn-machinelearning-coding-basics-in-a-weekend-glossary-and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ANÁLISIS EXPLORATORIO DE DATOS</a:t>
            </a:r>
            <a:endParaRPr sz="1800" b="1" i="0" u="none" strike="noStrike" cap="none">
              <a:solidFill>
                <a:schemeClr val="lt1"/>
              </a:solidFill>
              <a:latin typeface="Calibri"/>
              <a:ea typeface="Calibri"/>
              <a:cs typeface="Calibri"/>
              <a:sym typeface="Calibri"/>
            </a:endParaRPr>
          </a:p>
        </p:txBody>
      </p:sp>
      <p:sp>
        <p:nvSpPr>
          <p:cNvPr id="414" name="Google Shape;414;p47"/>
          <p:cNvSpPr/>
          <p:nvPr/>
        </p:nvSpPr>
        <p:spPr>
          <a:xfrm>
            <a:off x="549000" y="1835724"/>
            <a:ext cx="7734300" cy="42231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Ciclo iterativo en el que el investigador debe: este caso se ir mezclando los contenidos teóricos con los prácticos para ir mostrando el funcionamiento de las diferentes funciones y procedimientos para el análisis inicial de nuestro banco de datos.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Se recomienda:</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Generar preguntas sobre tus datos.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Buscar respuestas visualizando, transformando y modelando sus datos.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Usar lo que aprende sobre los datos para refinar sus preguntas y/o generar nuevas preguntas.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8" descr="Visualización estática e interactiva con ggplot2 y plotly"/>
          <p:cNvPicPr preferRelativeResize="0"/>
          <p:nvPr/>
        </p:nvPicPr>
        <p:blipFill rotWithShape="1">
          <a:blip r:embed="rId3">
            <a:alphaModFix/>
          </a:blip>
          <a:srcRect b="7550"/>
          <a:stretch/>
        </p:blipFill>
        <p:spPr>
          <a:xfrm>
            <a:off x="4572000" y="2701385"/>
            <a:ext cx="3957957" cy="3658999"/>
          </a:xfrm>
          <a:prstGeom prst="rect">
            <a:avLst/>
          </a:prstGeom>
          <a:noFill/>
          <a:ln>
            <a:noFill/>
          </a:ln>
        </p:spPr>
      </p:pic>
      <p:sp>
        <p:nvSpPr>
          <p:cNvPr id="421" name="Google Shape;421;p48"/>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INTERPRETACIÓN DE LOS DATOS</a:t>
            </a:r>
            <a:endParaRPr sz="1800" b="1" i="0" u="none" strike="noStrike" cap="none">
              <a:solidFill>
                <a:schemeClr val="lt1"/>
              </a:solidFill>
              <a:latin typeface="Calibri"/>
              <a:ea typeface="Calibri"/>
              <a:cs typeface="Calibri"/>
              <a:sym typeface="Calibri"/>
            </a:endParaRPr>
          </a:p>
        </p:txBody>
      </p:sp>
      <p:sp>
        <p:nvSpPr>
          <p:cNvPr id="422" name="Google Shape;422;p48"/>
          <p:cNvSpPr/>
          <p:nvPr/>
        </p:nvSpPr>
        <p:spPr>
          <a:xfrm>
            <a:off x="458924" y="1755039"/>
            <a:ext cx="8572500" cy="1338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El siguiente gráfico, representa cuánta propina tiende a dar la gente en un restaurante, respecto del total de la cuenta y del género del mesero.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¿Qué podemos inferir?</a:t>
            </a:r>
            <a:endParaRPr sz="1800" b="0" i="0" u="none" strike="noStrike" cap="none">
              <a:solidFill>
                <a:schemeClr val="dk1"/>
              </a:solidFill>
              <a:latin typeface="Calibri"/>
              <a:ea typeface="Calibri"/>
              <a:cs typeface="Calibri"/>
              <a:sym typeface="Calibri"/>
            </a:endParaRPr>
          </a:p>
        </p:txBody>
      </p:sp>
      <p:sp>
        <p:nvSpPr>
          <p:cNvPr id="423" name="Google Shape;423;p48"/>
          <p:cNvSpPr txBox="1"/>
          <p:nvPr/>
        </p:nvSpPr>
        <p:spPr>
          <a:xfrm>
            <a:off x="285749" y="6230833"/>
            <a:ext cx="1239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Dataset: Tips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9"/>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GRÁFICAS </a:t>
            </a:r>
            <a:endParaRPr sz="1800" b="1" i="0" u="none" strike="noStrike" cap="none">
              <a:solidFill>
                <a:schemeClr val="lt1"/>
              </a:solidFill>
              <a:latin typeface="Calibri"/>
              <a:ea typeface="Calibri"/>
              <a:cs typeface="Calibri"/>
              <a:sym typeface="Calibri"/>
            </a:endParaRPr>
          </a:p>
        </p:txBody>
      </p:sp>
      <p:sp>
        <p:nvSpPr>
          <p:cNvPr id="430" name="Google Shape;430;p49"/>
          <p:cNvSpPr/>
          <p:nvPr/>
        </p:nvSpPr>
        <p:spPr>
          <a:xfrm>
            <a:off x="363674" y="1772364"/>
            <a:ext cx="8572500" cy="1338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Hay ocasiones en que la estadística descriptiva no es suficiente para presentarnos una imagen clara de lo que representan los datos. Por esta razón es que acá acudimos a que una imagen vale más que mil palabras. </a:t>
            </a:r>
            <a:endParaRPr sz="1800" b="0" i="0" u="none" strike="noStrike" cap="none">
              <a:solidFill>
                <a:schemeClr val="dk1"/>
              </a:solidFill>
              <a:latin typeface="Calibri"/>
              <a:ea typeface="Calibri"/>
              <a:cs typeface="Calibri"/>
              <a:sym typeface="Calibri"/>
            </a:endParaRPr>
          </a:p>
        </p:txBody>
      </p:sp>
      <p:pic>
        <p:nvPicPr>
          <p:cNvPr id="431" name="Google Shape;431;p49"/>
          <p:cNvPicPr preferRelativeResize="0"/>
          <p:nvPr/>
        </p:nvPicPr>
        <p:blipFill rotWithShape="1">
          <a:blip r:embed="rId3">
            <a:alphaModFix/>
          </a:blip>
          <a:srcRect/>
          <a:stretch/>
        </p:blipFill>
        <p:spPr>
          <a:xfrm>
            <a:off x="2328545" y="2971799"/>
            <a:ext cx="4486910" cy="3259034"/>
          </a:xfrm>
          <a:prstGeom prst="rect">
            <a:avLst/>
          </a:prstGeom>
          <a:noFill/>
          <a:ln>
            <a:noFill/>
          </a:ln>
        </p:spPr>
      </p:pic>
      <p:sp>
        <p:nvSpPr>
          <p:cNvPr id="432" name="Google Shape;432;p49"/>
          <p:cNvSpPr txBox="1"/>
          <p:nvPr/>
        </p:nvSpPr>
        <p:spPr>
          <a:xfrm>
            <a:off x="285749" y="6230833"/>
            <a:ext cx="11400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Dataset: Iris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0"/>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HISTOGRAMAS </a:t>
            </a:r>
            <a:endParaRPr sz="1800" b="1" i="0" u="none" strike="noStrike" cap="none">
              <a:solidFill>
                <a:schemeClr val="lt1"/>
              </a:solidFill>
              <a:latin typeface="Calibri"/>
              <a:ea typeface="Calibri"/>
              <a:cs typeface="Calibri"/>
              <a:sym typeface="Calibri"/>
            </a:endParaRPr>
          </a:p>
        </p:txBody>
      </p:sp>
      <p:sp>
        <p:nvSpPr>
          <p:cNvPr id="439" name="Google Shape;439;p50"/>
          <p:cNvSpPr/>
          <p:nvPr/>
        </p:nvSpPr>
        <p:spPr>
          <a:xfrm>
            <a:off x="285749" y="1599164"/>
            <a:ext cx="8572502"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Y del siguiente histograma ¿Qué podríamos decir?</a:t>
            </a:r>
            <a:endParaRPr sz="1800" b="0" i="0" u="none" strike="noStrike" cap="none">
              <a:solidFill>
                <a:schemeClr val="dk1"/>
              </a:solidFill>
              <a:latin typeface="Calibri"/>
              <a:ea typeface="Calibri"/>
              <a:cs typeface="Calibri"/>
              <a:sym typeface="Calibri"/>
            </a:endParaRPr>
          </a:p>
        </p:txBody>
      </p:sp>
      <p:pic>
        <p:nvPicPr>
          <p:cNvPr id="440" name="Google Shape;440;p50" descr="Matplotlib Histogram - How to Visualize Distributions in Python - ML+"/>
          <p:cNvPicPr preferRelativeResize="0"/>
          <p:nvPr/>
        </p:nvPicPr>
        <p:blipFill rotWithShape="1">
          <a:blip r:embed="rId3">
            <a:alphaModFix/>
          </a:blip>
          <a:srcRect/>
          <a:stretch/>
        </p:blipFill>
        <p:spPr>
          <a:xfrm>
            <a:off x="2026229" y="2106939"/>
            <a:ext cx="4506252" cy="4059413"/>
          </a:xfrm>
          <a:prstGeom prst="rect">
            <a:avLst/>
          </a:prstGeom>
          <a:noFill/>
          <a:ln>
            <a:noFill/>
          </a:ln>
        </p:spPr>
      </p:pic>
      <p:sp>
        <p:nvSpPr>
          <p:cNvPr id="441" name="Google Shape;441;p50"/>
          <p:cNvSpPr txBox="1"/>
          <p:nvPr/>
        </p:nvSpPr>
        <p:spPr>
          <a:xfrm>
            <a:off x="285749" y="6230833"/>
            <a:ext cx="11400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Dataset: Iris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p23"/>
          <p:cNvGrpSpPr/>
          <p:nvPr/>
        </p:nvGrpSpPr>
        <p:grpSpPr>
          <a:xfrm>
            <a:off x="0" y="0"/>
            <a:ext cx="9144000" cy="6857924"/>
            <a:chOff x="1" y="266714"/>
            <a:chExt cx="9144000" cy="5934000"/>
          </a:xfrm>
        </p:grpSpPr>
        <p:sp>
          <p:nvSpPr>
            <p:cNvPr id="117" name="Google Shape;117;p23"/>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18" name="Google Shape;118;p23"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119" name="Google Shape;119;p2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1</a:t>
            </a:r>
            <a:endParaRPr b="1">
              <a:solidFill>
                <a:schemeClr val="lt1"/>
              </a:solidFill>
            </a:endParaRPr>
          </a:p>
        </p:txBody>
      </p:sp>
      <p:sp>
        <p:nvSpPr>
          <p:cNvPr id="120" name="Google Shape;120;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Nuestro petróleo: Los Datos</a:t>
            </a:r>
            <a:endParaRPr i="1">
              <a:solidFill>
                <a:srgbClr val="FFC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DISPERSIÓN</a:t>
            </a:r>
            <a:endParaRPr sz="1800" b="1" i="0" u="none" strike="noStrike" cap="none">
              <a:solidFill>
                <a:schemeClr val="lt1"/>
              </a:solidFill>
              <a:latin typeface="Calibri"/>
              <a:ea typeface="Calibri"/>
              <a:cs typeface="Calibri"/>
              <a:sym typeface="Calibri"/>
            </a:endParaRPr>
          </a:p>
        </p:txBody>
      </p:sp>
      <p:sp>
        <p:nvSpPr>
          <p:cNvPr id="448" name="Google Shape;448;p51"/>
          <p:cNvSpPr/>
          <p:nvPr/>
        </p:nvSpPr>
        <p:spPr>
          <a:xfrm>
            <a:off x="285749" y="1599164"/>
            <a:ext cx="8572502"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Y del siguiente gráfico de dispersión ¿Qué podríamos decir?</a:t>
            </a:r>
            <a:endParaRPr sz="1800" b="0" i="0" u="none" strike="noStrike" cap="none">
              <a:solidFill>
                <a:schemeClr val="dk1"/>
              </a:solidFill>
              <a:latin typeface="Calibri"/>
              <a:ea typeface="Calibri"/>
              <a:cs typeface="Calibri"/>
              <a:sym typeface="Calibri"/>
            </a:endParaRPr>
          </a:p>
        </p:txBody>
      </p:sp>
      <p:pic>
        <p:nvPicPr>
          <p:cNvPr id="449" name="Google Shape;449;p51"/>
          <p:cNvPicPr preferRelativeResize="0"/>
          <p:nvPr/>
        </p:nvPicPr>
        <p:blipFill rotWithShape="1">
          <a:blip r:embed="rId3">
            <a:alphaModFix/>
          </a:blip>
          <a:srcRect/>
          <a:stretch/>
        </p:blipFill>
        <p:spPr>
          <a:xfrm>
            <a:off x="2276475" y="2446853"/>
            <a:ext cx="4591050" cy="3924300"/>
          </a:xfrm>
          <a:prstGeom prst="rect">
            <a:avLst/>
          </a:prstGeom>
          <a:noFill/>
          <a:ln>
            <a:noFill/>
          </a:ln>
        </p:spPr>
      </p:pic>
      <p:sp>
        <p:nvSpPr>
          <p:cNvPr id="450" name="Google Shape;450;p51"/>
          <p:cNvSpPr txBox="1"/>
          <p:nvPr/>
        </p:nvSpPr>
        <p:spPr>
          <a:xfrm>
            <a:off x="285749" y="6230833"/>
            <a:ext cx="1239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Dataset: Tips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457" name="Google Shape;457;p52"/>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BLOQUES </a:t>
            </a:r>
            <a:endParaRPr sz="1800" b="1" i="0" u="none" strike="noStrike" cap="none">
              <a:solidFill>
                <a:schemeClr val="lt1"/>
              </a:solidFill>
              <a:latin typeface="Calibri"/>
              <a:ea typeface="Calibri"/>
              <a:cs typeface="Calibri"/>
              <a:sym typeface="Calibri"/>
            </a:endParaRPr>
          </a:p>
        </p:txBody>
      </p:sp>
      <p:sp>
        <p:nvSpPr>
          <p:cNvPr id="458" name="Google Shape;458;p52"/>
          <p:cNvSpPr/>
          <p:nvPr/>
        </p:nvSpPr>
        <p:spPr>
          <a:xfrm>
            <a:off x="427349" y="1803839"/>
            <a:ext cx="85725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Y de los siguientes diagramas de bloques ¿</a:t>
            </a:r>
            <a:r>
              <a:rPr lang="es-ES" sz="1800">
                <a:solidFill>
                  <a:schemeClr val="dk1"/>
                </a:solidFill>
                <a:latin typeface="Calibri"/>
                <a:ea typeface="Calibri"/>
                <a:cs typeface="Calibri"/>
                <a:sym typeface="Calibri"/>
              </a:rPr>
              <a:t>Que</a:t>
            </a:r>
            <a:r>
              <a:rPr lang="es-ES" sz="1800" b="0" i="0" u="none" strike="noStrike" cap="none">
                <a:solidFill>
                  <a:schemeClr val="dk1"/>
                </a:solidFill>
                <a:latin typeface="Calibri"/>
                <a:ea typeface="Calibri"/>
                <a:cs typeface="Calibri"/>
                <a:sym typeface="Calibri"/>
              </a:rPr>
              <a:t> podríamos decir?</a:t>
            </a:r>
            <a:endParaRPr sz="1800" b="0" i="0" u="none" strike="noStrike" cap="none">
              <a:solidFill>
                <a:schemeClr val="dk1"/>
              </a:solidFill>
              <a:latin typeface="Calibri"/>
              <a:ea typeface="Calibri"/>
              <a:cs typeface="Calibri"/>
              <a:sym typeface="Calibri"/>
            </a:endParaRPr>
          </a:p>
        </p:txBody>
      </p:sp>
      <p:pic>
        <p:nvPicPr>
          <p:cNvPr id="459" name="Google Shape;459;p52"/>
          <p:cNvPicPr preferRelativeResize="0"/>
          <p:nvPr/>
        </p:nvPicPr>
        <p:blipFill rotWithShape="1">
          <a:blip r:embed="rId3">
            <a:alphaModFix/>
          </a:blip>
          <a:srcRect/>
          <a:stretch/>
        </p:blipFill>
        <p:spPr>
          <a:xfrm>
            <a:off x="285750" y="2311740"/>
            <a:ext cx="4172236" cy="2790825"/>
          </a:xfrm>
          <a:prstGeom prst="rect">
            <a:avLst/>
          </a:prstGeom>
          <a:noFill/>
          <a:ln>
            <a:noFill/>
          </a:ln>
        </p:spPr>
      </p:pic>
      <p:pic>
        <p:nvPicPr>
          <p:cNvPr id="460" name="Google Shape;460;p52"/>
          <p:cNvPicPr preferRelativeResize="0"/>
          <p:nvPr/>
        </p:nvPicPr>
        <p:blipFill rotWithShape="1">
          <a:blip r:embed="rId4">
            <a:alphaModFix/>
          </a:blip>
          <a:srcRect/>
          <a:stretch/>
        </p:blipFill>
        <p:spPr>
          <a:xfrm>
            <a:off x="4789806" y="3580328"/>
            <a:ext cx="4210050" cy="2790825"/>
          </a:xfrm>
          <a:prstGeom prst="rect">
            <a:avLst/>
          </a:prstGeom>
          <a:noFill/>
          <a:ln>
            <a:noFill/>
          </a:ln>
        </p:spPr>
      </p:pic>
      <p:sp>
        <p:nvSpPr>
          <p:cNvPr id="461" name="Google Shape;461;p52"/>
          <p:cNvSpPr txBox="1"/>
          <p:nvPr/>
        </p:nvSpPr>
        <p:spPr>
          <a:xfrm>
            <a:off x="285749" y="6230833"/>
            <a:ext cx="1239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Dataset: Tips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3"/>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468" name="Google Shape;468;p53"/>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OTROS CASOS </a:t>
            </a:r>
            <a:endParaRPr sz="1800" b="1" i="0" u="none" strike="noStrike" cap="none">
              <a:solidFill>
                <a:schemeClr val="lt1"/>
              </a:solidFill>
              <a:latin typeface="Calibri"/>
              <a:ea typeface="Calibri"/>
              <a:cs typeface="Calibri"/>
              <a:sym typeface="Calibri"/>
            </a:endParaRPr>
          </a:p>
        </p:txBody>
      </p:sp>
      <p:sp>
        <p:nvSpPr>
          <p:cNvPr id="469" name="Google Shape;469;p53"/>
          <p:cNvSpPr/>
          <p:nvPr/>
        </p:nvSpPr>
        <p:spPr>
          <a:xfrm>
            <a:off x="285749" y="1599164"/>
            <a:ext cx="8572502"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Para ver más casos, vamos a Collaborative…</a:t>
            </a:r>
            <a:endParaRPr sz="1800" b="0" i="0" u="none" strike="noStrike" cap="none">
              <a:solidFill>
                <a:schemeClr val="dk1"/>
              </a:solidFill>
              <a:latin typeface="Calibri"/>
              <a:ea typeface="Calibri"/>
              <a:cs typeface="Calibri"/>
              <a:sym typeface="Calibri"/>
            </a:endParaRPr>
          </a:p>
        </p:txBody>
      </p:sp>
      <p:sp>
        <p:nvSpPr>
          <p:cNvPr id="470" name="Google Shape;470;p53"/>
          <p:cNvSpPr txBox="1"/>
          <p:nvPr/>
        </p:nvSpPr>
        <p:spPr>
          <a:xfrm>
            <a:off x="721425" y="6006978"/>
            <a:ext cx="77011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https://colab.research.google.com/drive/1UJ5dBPpr1MYg3nT3_i3v4Bt1GyMi-bxZ?usp=sharing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471" name="Google Shape;471;p53"/>
          <p:cNvPicPr preferRelativeResize="0"/>
          <p:nvPr/>
        </p:nvPicPr>
        <p:blipFill rotWithShape="1">
          <a:blip r:embed="rId4">
            <a:alphaModFix/>
          </a:blip>
          <a:srcRect/>
          <a:stretch/>
        </p:blipFill>
        <p:spPr>
          <a:xfrm>
            <a:off x="378578" y="2139045"/>
            <a:ext cx="8043994" cy="36319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4"/>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478" name="Google Shape;478;p54"/>
          <p:cNvGraphicFramePr/>
          <p:nvPr>
            <p:extLst>
              <p:ext uri="{D42A27DB-BD31-4B8C-83A1-F6EECF244321}">
                <p14:modId xmlns:p14="http://schemas.microsoft.com/office/powerpoint/2010/main" val="3736158009"/>
              </p:ext>
            </p:extLst>
          </p:nvPr>
        </p:nvGraphicFramePr>
        <p:xfrm>
          <a:off x="311568" y="1478212"/>
          <a:ext cx="8607850" cy="456385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Análisis Exploratorio de datos en Jupyter Notebook </a:t>
                      </a: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just" rtl="0">
                        <a:lnSpc>
                          <a:spcPct val="107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Organizar datos capturados a través de un data set ordenado.</a:t>
                      </a:r>
                      <a:endParaRPr sz="1600" b="0" i="0" u="none" strike="noStrike" cap="none">
                        <a:solidFill>
                          <a:schemeClr val="dk1"/>
                        </a:solidFill>
                        <a:latin typeface="Arial"/>
                        <a:ea typeface="Arial"/>
                        <a:cs typeface="Arial"/>
                        <a:sym typeface="Arial"/>
                      </a:endParaRPr>
                    </a:p>
                    <a:p>
                      <a:pPr marL="0" marR="0" lvl="0" indent="0" algn="just" rtl="0">
                        <a:lnSpc>
                          <a:spcPct val="107000"/>
                        </a:lnSpc>
                        <a:spcBef>
                          <a:spcPts val="80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Limpiar datos según las necesidades del estudio predictivo solicitado por la organización.</a:t>
                      </a:r>
                      <a:endParaRPr sz="1600" b="0" i="0" u="none" strike="noStrike" cap="none">
                        <a:solidFill>
                          <a:schemeClr val="dk1"/>
                        </a:solidFill>
                        <a:latin typeface="Arial"/>
                        <a:ea typeface="Arial"/>
                        <a:cs typeface="Arial"/>
                        <a:sym typeface="Arial"/>
                      </a:endParaRPr>
                    </a:p>
                  </a:txBody>
                  <a:tcPr marL="89525" marR="89525" marT="0" marB="0"/>
                </a:tc>
                <a:extLst>
                  <a:ext uri="{0D108BD9-81ED-4DB2-BD59-A6C34878D82A}">
                    <a16:rowId xmlns:a16="http://schemas.microsoft.com/office/drawing/2014/main" val="10001"/>
                  </a:ext>
                </a:extLst>
              </a:tr>
              <a:tr h="7900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Anaconda instalado localmente o bien Google collaborative para la carga de los jupyter notebooks.</a:t>
                      </a:r>
                      <a:endParaRPr sz="1600" u="none" strike="noStrike" cap="none"/>
                    </a:p>
                  </a:txBody>
                  <a:tcPr marL="91450" marR="91450" marT="45725" marB="45725"/>
                </a:tc>
                <a:extLst>
                  <a:ext uri="{0D108BD9-81ED-4DB2-BD59-A6C34878D82A}">
                    <a16:rowId xmlns:a16="http://schemas.microsoft.com/office/drawing/2014/main" val="10002"/>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60 minutos</a:t>
                      </a:r>
                      <a:endParaRPr sz="16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A partir del notebook entregado aplique diferentes gráficas que le permitan hacer un análisis exploratorio del </a:t>
                      </a:r>
                      <a:r>
                        <a:rPr lang="es-ES" sz="1600" u="none" strike="noStrike" cap="none" dirty="0" err="1"/>
                        <a:t>dataset</a:t>
                      </a:r>
                      <a:r>
                        <a:rPr lang="es-ES" sz="1600" u="none" strike="noStrike" cap="none" dirty="0"/>
                        <a:t>. Vaya realizando conclusiones de lo observado, y ejecute un análisis exploratorio para el segundo </a:t>
                      </a:r>
                      <a:r>
                        <a:rPr lang="es-ES" sz="1600" u="none" strike="noStrike" cap="none" dirty="0" err="1"/>
                        <a:t>dataset</a:t>
                      </a:r>
                      <a:r>
                        <a:rPr lang="es-ES" sz="1600" u="none" strike="noStrike" cap="none" dirty="0"/>
                        <a:t> cargado en el notebook.</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EN RESUMEN</a:t>
            </a:r>
            <a:endParaRPr sz="1800" b="1" i="0" u="none" strike="noStrike" cap="none">
              <a:solidFill>
                <a:schemeClr val="lt1"/>
              </a:solidFill>
              <a:latin typeface="Calibri"/>
              <a:ea typeface="Calibri"/>
              <a:cs typeface="Calibri"/>
              <a:sym typeface="Calibri"/>
            </a:endParaRPr>
          </a:p>
        </p:txBody>
      </p:sp>
      <p:sp>
        <p:nvSpPr>
          <p:cNvPr id="485" name="Google Shape;485;p55"/>
          <p:cNvSpPr/>
          <p:nvPr/>
        </p:nvSpPr>
        <p:spPr>
          <a:xfrm>
            <a:off x="384150" y="1893074"/>
            <a:ext cx="8375700" cy="3778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El utilizar gráficos para los análisis exploratorio nos ayuda a entender mejor el comportamiento de los datos.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Es vital conocer el contexto de negocio para poder proponer hipótesis, dar valor al negocio y apoyar la toma de decisiones.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Las librerías de Python son de gran aporte para aplicar cálculos de estadísticos clásicos, gráficas representativas y para la visualización de data no tabular.</a:t>
            </a:r>
            <a:endParaRPr sz="1400" b="0" i="1"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Google Shape;492;p56"/>
          <p:cNvSpPr/>
          <p:nvPr/>
        </p:nvSpPr>
        <p:spPr>
          <a:xfrm>
            <a:off x="1181200" y="2190128"/>
            <a:ext cx="7175400" cy="2979600"/>
          </a:xfrm>
          <a:prstGeom prst="rect">
            <a:avLst/>
          </a:prstGeom>
          <a:noFill/>
          <a:ln>
            <a:noFill/>
          </a:ln>
        </p:spPr>
        <p:txBody>
          <a:bodyPr spcFirstLastPara="1" wrap="square" lIns="91425" tIns="45700" rIns="91425" bIns="45700" anchor="t" anchorCtr="0">
            <a:spAutoFit/>
          </a:bodyPr>
          <a:lstStyle/>
          <a:p>
            <a:pPr marL="898525" marR="0" lvl="0" indent="-898525" algn="just" rtl="0">
              <a:lnSpc>
                <a:spcPct val="100000"/>
              </a:lnSpc>
              <a:spcBef>
                <a:spcPts val="0"/>
              </a:spcBef>
              <a:spcAft>
                <a:spcPts val="0"/>
              </a:spcAft>
              <a:buClr>
                <a:srgbClr val="000000"/>
              </a:buClr>
              <a:buSzPts val="1600"/>
              <a:buFont typeface="Arial"/>
              <a:buNone/>
            </a:pPr>
            <a:r>
              <a:rPr lang="es-ES" sz="2000" b="0" i="1" u="none" strike="noStrike" cap="none">
                <a:solidFill>
                  <a:schemeClr val="dk1"/>
                </a:solidFill>
                <a:latin typeface="Calibri"/>
                <a:ea typeface="Calibri"/>
                <a:cs typeface="Calibri"/>
                <a:sym typeface="Calibri"/>
              </a:rPr>
              <a:t>¿Qué otros gráficos podríamos incorporar para explicar los datos?</a:t>
            </a:r>
            <a:endParaRPr sz="1800" b="0" i="0"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20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2000" b="0" i="1" u="none" strike="noStrike" cap="none">
                <a:solidFill>
                  <a:schemeClr val="dk1"/>
                </a:solidFill>
                <a:latin typeface="Calibri"/>
                <a:ea typeface="Calibri"/>
                <a:cs typeface="Calibri"/>
                <a:sym typeface="Calibri"/>
              </a:rPr>
              <a:t>¿Han oído hablar de Storytelling? ¿cómo se relaciona con todo esto?</a:t>
            </a:r>
            <a:endParaRPr sz="1800" b="0" i="0"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20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2000" b="0" i="1" u="none" strike="noStrike" cap="none">
                <a:solidFill>
                  <a:schemeClr val="dk1"/>
                </a:solidFill>
                <a:latin typeface="Calibri"/>
                <a:ea typeface="Calibri"/>
                <a:cs typeface="Calibri"/>
                <a:sym typeface="Calibri"/>
              </a:rPr>
              <a:t>¿Qué han preferido con respecto a la herramienta? ¿Local o en la nube?</a:t>
            </a:r>
            <a:endParaRPr sz="1800" b="0" i="0"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a:solidFill>
                <a:schemeClr val="dk1"/>
              </a:solidFill>
              <a:latin typeface="Calibri"/>
              <a:ea typeface="Calibri"/>
              <a:cs typeface="Calibri"/>
              <a:sym typeface="Calibri"/>
            </a:endParaRPr>
          </a:p>
        </p:txBody>
      </p:sp>
      <p:sp>
        <p:nvSpPr>
          <p:cNvPr id="4" name="Google Shape;229;p33">
            <a:extLst>
              <a:ext uri="{FF2B5EF4-FFF2-40B4-BE49-F238E27FC236}">
                <a16:creationId xmlns:a16="http://schemas.microsoft.com/office/drawing/2014/main" id="{CA400DE0-EB63-4D12-BF73-C8C79AECF85E}"/>
              </a:ext>
            </a:extLst>
          </p:cNvPr>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dirty="0">
                <a:solidFill>
                  <a:schemeClr val="lt1"/>
                </a:solidFill>
                <a:latin typeface="Calibri"/>
                <a:ea typeface="Calibri"/>
                <a:cs typeface="Calibri"/>
                <a:sym typeface="Calibri"/>
              </a:rPr>
              <a:t>CIERRE DE SESIÓN</a:t>
            </a:r>
            <a:endParaRPr sz="18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57"/>
          <p:cNvGrpSpPr/>
          <p:nvPr/>
        </p:nvGrpSpPr>
        <p:grpSpPr>
          <a:xfrm>
            <a:off x="0" y="0"/>
            <a:ext cx="9144000" cy="6857924"/>
            <a:chOff x="1" y="266714"/>
            <a:chExt cx="9144000" cy="5934000"/>
          </a:xfrm>
        </p:grpSpPr>
        <p:sp>
          <p:nvSpPr>
            <p:cNvPr id="499" name="Google Shape;499;p57"/>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00" name="Google Shape;500;p57"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501" name="Google Shape;501;p5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4</a:t>
            </a:r>
            <a:endParaRPr b="1">
              <a:solidFill>
                <a:schemeClr val="lt1"/>
              </a:solidFill>
            </a:endParaRPr>
          </a:p>
        </p:txBody>
      </p:sp>
      <p:sp>
        <p:nvSpPr>
          <p:cNvPr id="502" name="Google Shape;502;p5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Ejecución EDA parte I</a:t>
            </a:r>
            <a:endParaRPr i="1">
              <a:solidFill>
                <a:srgbClr val="FFC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8"/>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509" name="Google Shape;509;p58"/>
          <p:cNvGraphicFramePr/>
          <p:nvPr>
            <p:extLst>
              <p:ext uri="{D42A27DB-BD31-4B8C-83A1-F6EECF244321}">
                <p14:modId xmlns:p14="http://schemas.microsoft.com/office/powerpoint/2010/main" val="2145319487"/>
              </p:ext>
            </p:extLst>
          </p:nvPr>
        </p:nvGraphicFramePr>
        <p:xfrm>
          <a:off x="280380" y="1800397"/>
          <a:ext cx="8583225" cy="421180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59110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99940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luego continuar derechamente con la parte práctica de datos. </a:t>
                      </a:r>
                      <a:endParaRPr sz="16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5 minutos</a:t>
                      </a:r>
                      <a:endParaRPr sz="1600" u="none" strike="noStrike" cap="none"/>
                    </a:p>
                  </a:txBody>
                  <a:tcPr marL="91450" marR="91450" marT="45725" marB="45725" anchor="ctr"/>
                </a:tc>
                <a:extLst>
                  <a:ext uri="{0D108BD9-81ED-4DB2-BD59-A6C34878D82A}">
                    <a16:rowId xmlns:a16="http://schemas.microsoft.com/office/drawing/2014/main" val="10001"/>
                  </a:ext>
                </a:extLst>
              </a:tr>
              <a:tr h="11576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revisarán técnicas de manejo de datos a través del uso del recurso de la sesión 4 donde se revisa un EDA del dataset Titanic.</a:t>
                      </a:r>
                      <a:endParaRPr sz="1600" u="none" strike="noStrike" cap="none"/>
                    </a:p>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entrega al estudiante un segundo enunciado que trabajará como primer avance de la evaluación del curso. Debe comenzar a hacer un análisis exploratorio de la data entregada por el relator. </a:t>
                      </a:r>
                      <a:endParaRPr sz="16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2 horas 30 minutos</a:t>
                      </a:r>
                      <a:endParaRPr sz="16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20320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dirty="0">
                          <a:solidFill>
                            <a:schemeClr val="dk1"/>
                          </a:solidFill>
                          <a:latin typeface="Arial"/>
                          <a:ea typeface="Arial"/>
                          <a:cs typeface="Arial"/>
                          <a:sym typeface="Arial"/>
                        </a:rPr>
                        <a:t>Realizar una centralización de contenidos, exponer entre los estudiantes conocimientos o funciones interesantes que hayan encontrado y orientar siempre al autoestudio.</a:t>
                      </a:r>
                      <a:endParaRPr sz="16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dirty="0">
                          <a:solidFill>
                            <a:schemeClr val="dk1"/>
                          </a:solidFill>
                          <a:latin typeface="Arial"/>
                          <a:ea typeface="Arial"/>
                          <a:cs typeface="Arial"/>
                          <a:sym typeface="Arial"/>
                        </a:rPr>
                        <a:t>10 minutos</a:t>
                      </a:r>
                      <a:endParaRPr sz="16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
        <p:nvSpPr>
          <p:cNvPr id="510" name="Google Shape;510;p58"/>
          <p:cNvSpPr txBox="1"/>
          <p:nvPr/>
        </p:nvSpPr>
        <p:spPr>
          <a:xfrm>
            <a:off x="660400" y="6293524"/>
            <a:ext cx="74366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https://drive.google.com/file/d/1q6BK1q3HJHk38FFCljyQyyO70Zcox5YD/view?usp=sharing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Google Shape;516;p59"/>
          <p:cNvGrpSpPr/>
          <p:nvPr/>
        </p:nvGrpSpPr>
        <p:grpSpPr>
          <a:xfrm>
            <a:off x="0" y="0"/>
            <a:ext cx="9144000" cy="6857924"/>
            <a:chOff x="1" y="266714"/>
            <a:chExt cx="9144000" cy="5934000"/>
          </a:xfrm>
        </p:grpSpPr>
        <p:sp>
          <p:nvSpPr>
            <p:cNvPr id="517" name="Google Shape;517;p59"/>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18" name="Google Shape;518;p59"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519" name="Google Shape;519;p5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5</a:t>
            </a:r>
            <a:endParaRPr b="1">
              <a:solidFill>
                <a:schemeClr val="lt1"/>
              </a:solidFill>
            </a:endParaRPr>
          </a:p>
        </p:txBody>
      </p:sp>
      <p:sp>
        <p:nvSpPr>
          <p:cNvPr id="520" name="Google Shape;520;p5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Ejecución EDA parte II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0"/>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527" name="Google Shape;527;p60"/>
          <p:cNvGraphicFramePr/>
          <p:nvPr>
            <p:extLst>
              <p:ext uri="{D42A27DB-BD31-4B8C-83A1-F6EECF244321}">
                <p14:modId xmlns:p14="http://schemas.microsoft.com/office/powerpoint/2010/main" val="1253911763"/>
              </p:ext>
            </p:extLst>
          </p:nvPr>
        </p:nvGraphicFramePr>
        <p:xfrm>
          <a:off x="280380" y="1800397"/>
          <a:ext cx="8583225" cy="424480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luego continuar derechamente con la parte práctica de datos. </a:t>
                      </a:r>
                      <a:endParaRPr sz="16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50 minutos</a:t>
                      </a:r>
                      <a:endParaRPr sz="16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dará tiempo al estudiante para que finalice el análisis exploratorio de la Evaluación 1. Resolución de dudas por parte del docente. Entrega de la evaluación.</a:t>
                      </a:r>
                      <a:endParaRPr sz="16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2 horas</a:t>
                      </a:r>
                      <a:endParaRPr sz="16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dirty="0">
                          <a:solidFill>
                            <a:schemeClr val="dk1"/>
                          </a:solidFill>
                          <a:latin typeface="Arial"/>
                          <a:ea typeface="Arial"/>
                          <a:cs typeface="Arial"/>
                          <a:sym typeface="Arial"/>
                        </a:rPr>
                        <a:t>10 minutos</a:t>
                      </a:r>
                      <a:endParaRPr sz="16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127" name="Google Shape;127;p24"/>
          <p:cNvGraphicFramePr/>
          <p:nvPr>
            <p:extLst>
              <p:ext uri="{D42A27DB-BD31-4B8C-83A1-F6EECF244321}">
                <p14:modId xmlns:p14="http://schemas.microsoft.com/office/powerpoint/2010/main" val="3791041669"/>
              </p:ext>
            </p:extLst>
          </p:nvPr>
        </p:nvGraphicFramePr>
        <p:xfrm>
          <a:off x="256675" y="1701469"/>
          <a:ext cx="8583225" cy="449770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640675">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DESCRIPCIÓN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TIEMPO</a:t>
                      </a:r>
                      <a:endParaRPr sz="1400" u="none" strike="noStrike" cap="none"/>
                    </a:p>
                  </a:txBody>
                  <a:tcPr marL="91450" marR="91450" marT="45725" marB="45725" anchor="ctr"/>
                </a:tc>
                <a:extLst>
                  <a:ext uri="{0D108BD9-81ED-4DB2-BD59-A6C34878D82A}">
                    <a16:rowId xmlns:a16="http://schemas.microsoft.com/office/drawing/2014/main" val="10000"/>
                  </a:ext>
                </a:extLst>
              </a:tr>
              <a:tr h="1157650">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Revisión de conceptos estadísticos necesarios para comprender los datos. También revisar aspectos relevantes de los datos y de Machine Learning.</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40 minutos</a:t>
                      </a:r>
                      <a:endParaRPr sz="1800" u="none" strike="noStrike" cap="none"/>
                    </a:p>
                  </a:txBody>
                  <a:tcPr marL="91450" marR="91450" marT="45725" marB="45725" anchor="ctr"/>
                </a:tc>
                <a:extLst>
                  <a:ext uri="{0D108BD9-81ED-4DB2-BD59-A6C34878D82A}">
                    <a16:rowId xmlns:a16="http://schemas.microsoft.com/office/drawing/2014/main" val="10001"/>
                  </a:ext>
                </a:extLst>
              </a:tr>
              <a:tr h="1236325">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Actividad en la lectura de un dataset a través del uso de un jupyter notebook. Analizar y extraer conocimiento con respecto al comportamiento de los datos.</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40 minutos</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228600">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Síntesis, conclusiones, reflexiones de los participantes a partir de los temas abordados en la sesión; se sugiere asociar la actividad con los conocimientos previos o preguntas de activación realizadas al inicio.</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dirty="0">
                          <a:solidFill>
                            <a:schemeClr val="dk1"/>
                          </a:solidFill>
                          <a:latin typeface="Arial"/>
                          <a:ea typeface="Arial"/>
                          <a:cs typeface="Arial"/>
                          <a:sym typeface="Arial"/>
                        </a:rPr>
                        <a:t> 10 minutos</a:t>
                      </a:r>
                      <a:endParaRPr sz="18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21"/>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REFERENCIAS</a:t>
            </a:r>
            <a:endParaRPr/>
          </a:p>
        </p:txBody>
      </p:sp>
      <p:sp>
        <p:nvSpPr>
          <p:cNvPr id="534" name="Google Shape;534;p121"/>
          <p:cNvSpPr/>
          <p:nvPr/>
        </p:nvSpPr>
        <p:spPr>
          <a:xfrm>
            <a:off x="295835" y="2190128"/>
            <a:ext cx="8498541" cy="3847167"/>
          </a:xfrm>
          <a:prstGeom prst="rect">
            <a:avLst/>
          </a:prstGeom>
          <a:noFill/>
          <a:ln>
            <a:noFill/>
          </a:ln>
        </p:spPr>
        <p:txBody>
          <a:bodyPr spcFirstLastPara="1" wrap="square" lIns="91425" tIns="45700" rIns="91425" bIns="45700" anchor="t" anchorCtr="0">
            <a:spAutoFit/>
          </a:bodyPr>
          <a:lstStyle/>
          <a:p>
            <a:pPr marL="630936" marR="0" lvl="2" indent="-173736"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https://www.kaggle.com/datasets</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https://scikit-learn.org/stable/</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https://pandas.pydata.org/pandas-docs/stable/index.html</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https://archive.ics.uci.edu/ml/datasets.php </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https://datos.gob.cl/dataset</a:t>
            </a:r>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https://stat.ine.cl/?lang=es#</a:t>
            </a:r>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r>
              <a:rPr lang="es-ES" sz="1600" b="0" i="1" u="none" strike="noStrike" cap="none">
                <a:solidFill>
                  <a:schemeClr val="dk1"/>
                </a:solidFill>
                <a:latin typeface="Calibri"/>
                <a:ea typeface="Calibri"/>
                <a:cs typeface="Calibri"/>
                <a:sym typeface="Calibri"/>
              </a:rPr>
              <a:t>Missing values:</a:t>
            </a:r>
            <a:endParaRPr/>
          </a:p>
          <a:p>
            <a:pPr marL="457200" marR="0" lvl="2" indent="0" algn="l" rtl="0">
              <a:lnSpc>
                <a:spcPct val="100000"/>
              </a:lnSpc>
              <a:spcBef>
                <a:spcPts val="0"/>
              </a:spcBef>
              <a:spcAft>
                <a:spcPts val="0"/>
              </a:spcAft>
              <a:buNone/>
            </a:pPr>
            <a:endParaRPr sz="1600" b="0" i="1" u="none" strike="noStrike" cap="none">
              <a:solidFill>
                <a:schemeClr val="dk1"/>
              </a:solidFill>
              <a:latin typeface="Calibri"/>
              <a:ea typeface="Calibri"/>
              <a:cs typeface="Calibri"/>
              <a:sym typeface="Calibri"/>
            </a:endParaRPr>
          </a:p>
          <a:p>
            <a:pPr marL="457200" marR="0" lvl="2" indent="0"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https://pandas.pydata.org/pandas-docs/stable/user_guide/missing_data.html</a:t>
            </a:r>
            <a:endParaRPr sz="1800" b="0" i="0" u="none" strike="noStrike" cap="none">
              <a:solidFill>
                <a:srgbClr val="000000"/>
              </a:solidFill>
              <a:latin typeface="Calibri"/>
              <a:ea typeface="Calibri"/>
              <a:cs typeface="Calibri"/>
              <a:sym typeface="Calibri"/>
            </a:endParaRPr>
          </a:p>
          <a:p>
            <a:pPr marL="457200" marR="0" lvl="2" indent="-173736"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	https://pandas.pydata.org/pandas-docs/stable/reference/api/pandas.isna.html</a:t>
            </a:r>
            <a:endParaRPr sz="1800" b="0" i="0" u="none" strike="noStrike" cap="none">
              <a:solidFill>
                <a:srgbClr val="000000"/>
              </a:solidFill>
              <a:latin typeface="Calibri"/>
              <a:ea typeface="Calibri"/>
              <a:cs typeface="Calibri"/>
              <a:sym typeface="Calibri"/>
            </a:endParaRPr>
          </a:p>
          <a:p>
            <a:pPr marL="457200" marR="0" lvl="2" indent="-173736"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	https://pandas.pydata.org/pandas-docs/stable/reference/api/pandas.isnull.html</a:t>
            </a:r>
            <a:endParaRPr sz="1800" b="0" i="0" u="none" strike="noStrike" cap="none">
              <a:solidFill>
                <a:srgbClr val="000000"/>
              </a:solidFill>
              <a:latin typeface="Calibri"/>
              <a:ea typeface="Calibri"/>
              <a:cs typeface="Calibri"/>
              <a:sym typeface="Calibri"/>
            </a:endParaRPr>
          </a:p>
          <a:p>
            <a:pPr marL="457200" marR="0" lvl="2" indent="-173736" algn="l"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	https://inteligencia-analitica.com/identificar-datos-missing-python</a:t>
            </a:r>
            <a:r>
              <a:rPr lang="es-ES" sz="1600" b="0" i="0" u="none" strike="noStrike" cap="none">
                <a:solidFill>
                  <a:srgbClr val="000000"/>
                </a:solidFill>
                <a:latin typeface="Calibri"/>
                <a:ea typeface="Calibri"/>
                <a:cs typeface="Calibri"/>
                <a:sym typeface="Calibri"/>
              </a:rPr>
              <a:t>/ </a:t>
            </a:r>
            <a:endParaRPr/>
          </a:p>
          <a:p>
            <a:pPr marL="898525" marR="0" lvl="0" indent="-898525" algn="just" rtl="0">
              <a:lnSpc>
                <a:spcPct val="100000"/>
              </a:lnSpc>
              <a:spcBef>
                <a:spcPts val="0"/>
              </a:spcBef>
              <a:spcAft>
                <a:spcPts val="0"/>
              </a:spcAft>
              <a:buClr>
                <a:srgbClr val="000000"/>
              </a:buClr>
              <a:buSzPts val="1600"/>
              <a:buFont typeface="Arial"/>
              <a:buNone/>
            </a:pPr>
            <a:endParaRPr sz="1600" b="0" i="1"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g99aaad82c4_0_26"/>
          <p:cNvGrpSpPr/>
          <p:nvPr/>
        </p:nvGrpSpPr>
        <p:grpSpPr>
          <a:xfrm>
            <a:off x="0" y="0"/>
            <a:ext cx="9144000" cy="6857924"/>
            <a:chOff x="1" y="266714"/>
            <a:chExt cx="9144000" cy="5934000"/>
          </a:xfrm>
        </p:grpSpPr>
        <p:sp>
          <p:nvSpPr>
            <p:cNvPr id="541" name="Google Shape;541;g99aaad82c4_0_26"/>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42" name="Google Shape;542;g99aaad82c4_0_26"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543" name="Google Shape;543;g99aaad82c4_0_2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Técnicas de predicción de datos con Machine Learning</a:t>
            </a:r>
            <a:endParaRPr b="1">
              <a:solidFill>
                <a:schemeClr val="lt1"/>
              </a:solidFill>
            </a:endParaRPr>
          </a:p>
        </p:txBody>
      </p:sp>
      <p:sp>
        <p:nvSpPr>
          <p:cNvPr id="544" name="Google Shape;544;g99aaad82c4_0_2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a:t>UNIDAD II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61"/>
          <p:cNvGrpSpPr/>
          <p:nvPr/>
        </p:nvGrpSpPr>
        <p:grpSpPr>
          <a:xfrm>
            <a:off x="0" y="0"/>
            <a:ext cx="9144000" cy="6857924"/>
            <a:chOff x="1" y="266714"/>
            <a:chExt cx="9144000" cy="5934000"/>
          </a:xfrm>
        </p:grpSpPr>
        <p:sp>
          <p:nvSpPr>
            <p:cNvPr id="551" name="Google Shape;551;p61"/>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52" name="Google Shape;552;p61"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553" name="Google Shape;553;p6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6</a:t>
            </a:r>
            <a:endParaRPr b="1">
              <a:solidFill>
                <a:schemeClr val="lt1"/>
              </a:solidFill>
            </a:endParaRPr>
          </a:p>
        </p:txBody>
      </p:sp>
      <p:sp>
        <p:nvSpPr>
          <p:cNvPr id="554" name="Google Shape;554;p6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Del Análisis de Datos a los Modelos de Clasificación</a:t>
            </a:r>
            <a:endParaRPr i="1">
              <a:solidFill>
                <a:srgbClr val="FFC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2"/>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561" name="Google Shape;561;p62"/>
          <p:cNvGraphicFramePr/>
          <p:nvPr/>
        </p:nvGraphicFramePr>
        <p:xfrm>
          <a:off x="280380" y="1800397"/>
          <a:ext cx="8583225" cy="4257875"/>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luego continuar contextualizando en que parte del proceso KDD nos encontramos, y qué falta.</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revisarán correlaciones, dataset de entrenamiento y de prueba. Primeros algoritmos matemáticos de Clasificación para la implementación de modelos de Machine Learning las primeras 2 horas. Luego en una hora al final, se revisarán unos casos prácticos breves de algoritmos.</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3"/>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568" name="Google Shape;568;p63"/>
          <p:cNvSpPr txBox="1"/>
          <p:nvPr/>
        </p:nvSpPr>
        <p:spPr>
          <a:xfrm>
            <a:off x="4286250" y="486847"/>
            <a:ext cx="39862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DENTRO DEL PROCESO KDD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¿DÓNDE ESTAMOS UBICADOS?</a:t>
            </a:r>
            <a:endParaRPr sz="1800" b="1" i="0" u="none" strike="noStrike" cap="none">
              <a:solidFill>
                <a:schemeClr val="lt1"/>
              </a:solidFill>
              <a:latin typeface="Calibri"/>
              <a:ea typeface="Calibri"/>
              <a:cs typeface="Calibri"/>
              <a:sym typeface="Calibri"/>
            </a:endParaRPr>
          </a:p>
        </p:txBody>
      </p:sp>
      <p:pic>
        <p:nvPicPr>
          <p:cNvPr id="569" name="Google Shape;569;p63" descr="El proceso KDD CRISP-DM, por su parte, corresponde a una metodología que permite de manera sistemática y estructurada llevar a cabo el proceso KDD. El ciclo de vida de un proyecto datamining que hace uso de la metodología CRISP-DM, consiste en seis fases que se relacionan entre ellas en un flujo secuencial no rígido, sino que más bien el devolverse de un fase a la anterior es parte de la metodología. En la figura 6 [9] se muestra un esquema que muestra las fases y en el que las flechas representan las dependencias más importante y frecuentes. Por su parte el círculo exterior del diagrama representa la naturaleza cíclica propia de los procesos datamining en el sentido de que el proceso no concluye con el despliegue de una solución sino que más bien abre nuevas interrogantes que dan origen a un nuevo proceso de datamining que se ve mejorado con la experiencia del anterior.  "/>
          <p:cNvPicPr preferRelativeResize="0"/>
          <p:nvPr/>
        </p:nvPicPr>
        <p:blipFill rotWithShape="1">
          <a:blip r:embed="rId3">
            <a:alphaModFix/>
          </a:blip>
          <a:srcRect/>
          <a:stretch/>
        </p:blipFill>
        <p:spPr>
          <a:xfrm>
            <a:off x="805876" y="2006600"/>
            <a:ext cx="7532247" cy="3683000"/>
          </a:xfrm>
          <a:prstGeom prst="rect">
            <a:avLst/>
          </a:prstGeom>
          <a:noFill/>
          <a:ln>
            <a:noFill/>
          </a:ln>
        </p:spPr>
      </p:pic>
      <p:sp>
        <p:nvSpPr>
          <p:cNvPr id="570" name="Google Shape;570;p63"/>
          <p:cNvSpPr/>
          <p:nvPr/>
        </p:nvSpPr>
        <p:spPr>
          <a:xfrm>
            <a:off x="3428999" y="3454400"/>
            <a:ext cx="1422400" cy="1371941"/>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1" name="Google Shape;571;p63" descr="El proceso KDD CRISP-DM, por su parte, corresponde a una metodología que permite de manera sistemática y estructurada llevar a cabo el proceso KDD. El ciclo de vida de un proyecto datamining que hace uso de la metodología CRISP-DM, consiste en seis fases que se relacionan entre ellas en un flujo secuencial no rígido, sino que más bien el devolverse de un fase a la anterior es parte de la metodología. En la figura 6 [9] se muestra un esquema que muestra las fases y en el que las flechas representan las dependencias más importante y frecuentes. Por su parte el círculo exterior del diagrama representa la naturaleza cíclica propia de los procesos datamining en el sentido de que el proceso no concluye con el despliegue de una solución sino que más bien abre nuevas interrogantes que dan origen a un nuevo proceso de datamining que se ve mejorado con la experiencia del anterior.  "/>
          <p:cNvPicPr preferRelativeResize="0"/>
          <p:nvPr/>
        </p:nvPicPr>
        <p:blipFill rotWithShape="1">
          <a:blip r:embed="rId3">
            <a:alphaModFix/>
          </a:blip>
          <a:srcRect/>
          <a:stretch/>
        </p:blipFill>
        <p:spPr>
          <a:xfrm>
            <a:off x="805876" y="1928778"/>
            <a:ext cx="7532247" cy="3683000"/>
          </a:xfrm>
          <a:prstGeom prst="rect">
            <a:avLst/>
          </a:prstGeom>
          <a:noFill/>
          <a:ln>
            <a:noFill/>
          </a:ln>
        </p:spPr>
      </p:pic>
      <p:sp>
        <p:nvSpPr>
          <p:cNvPr id="572" name="Google Shape;572;p63"/>
          <p:cNvSpPr/>
          <p:nvPr/>
        </p:nvSpPr>
        <p:spPr>
          <a:xfrm>
            <a:off x="3428999" y="3376578"/>
            <a:ext cx="1422400" cy="1371941"/>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4"/>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579" name="Google Shape;579;p64"/>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ASPECTOS CLAVES DEL MACHINE LEARNING</a:t>
            </a:r>
            <a:endParaRPr sz="1800" b="1" i="0" u="none" strike="noStrike" cap="none">
              <a:solidFill>
                <a:schemeClr val="lt1"/>
              </a:solidFill>
              <a:latin typeface="Calibri"/>
              <a:ea typeface="Calibri"/>
              <a:cs typeface="Calibri"/>
              <a:sym typeface="Calibri"/>
            </a:endParaRPr>
          </a:p>
        </p:txBody>
      </p:sp>
      <p:sp>
        <p:nvSpPr>
          <p:cNvPr id="580" name="Google Shape;580;p64"/>
          <p:cNvSpPr txBox="1"/>
          <p:nvPr/>
        </p:nvSpPr>
        <p:spPr>
          <a:xfrm>
            <a:off x="285749" y="6109543"/>
            <a:ext cx="87153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a:t>
            </a: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https://www.datasciencecentral.com/profiles/blogs/learn-machinelearning-coding-basics-in-a-weekend-glossary-and</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81" name="Google Shape;581;p64"/>
          <p:cNvPicPr preferRelativeResize="0"/>
          <p:nvPr/>
        </p:nvPicPr>
        <p:blipFill rotWithShape="1">
          <a:blip r:embed="rId4">
            <a:alphaModFix/>
          </a:blip>
          <a:srcRect/>
          <a:stretch/>
        </p:blipFill>
        <p:spPr>
          <a:xfrm>
            <a:off x="1235710" y="1389474"/>
            <a:ext cx="6815454" cy="48193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5"/>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a:t>
            </a:r>
            <a:endParaRPr sz="1800" b="1" i="0" u="none" strike="noStrike" cap="none">
              <a:solidFill>
                <a:schemeClr val="lt1"/>
              </a:solidFill>
              <a:latin typeface="Calibri"/>
              <a:ea typeface="Calibri"/>
              <a:cs typeface="Calibri"/>
              <a:sym typeface="Calibri"/>
            </a:endParaRPr>
          </a:p>
        </p:txBody>
      </p:sp>
      <p:sp>
        <p:nvSpPr>
          <p:cNvPr id="588" name="Google Shape;588;p65"/>
          <p:cNvSpPr/>
          <p:nvPr/>
        </p:nvSpPr>
        <p:spPr>
          <a:xfrm>
            <a:off x="390525" y="1873589"/>
            <a:ext cx="8362949" cy="276994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El siguiente dataset corresponde a datos de personas que murieron o no a causa del COVID-19.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¿Qué tipo de aprendizaje se utilizará en este caso?</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589" name="Google Shape;589;p65"/>
          <p:cNvPicPr preferRelativeResize="0"/>
          <p:nvPr/>
        </p:nvPicPr>
        <p:blipFill rotWithShape="1">
          <a:blip r:embed="rId3">
            <a:alphaModFix/>
          </a:blip>
          <a:srcRect/>
          <a:stretch/>
        </p:blipFill>
        <p:spPr>
          <a:xfrm>
            <a:off x="119062" y="3467100"/>
            <a:ext cx="5219701" cy="1242375"/>
          </a:xfrm>
          <a:prstGeom prst="rect">
            <a:avLst/>
          </a:prstGeom>
          <a:noFill/>
          <a:ln>
            <a:noFill/>
          </a:ln>
        </p:spPr>
      </p:pic>
      <p:pic>
        <p:nvPicPr>
          <p:cNvPr id="590" name="Google Shape;590;p65"/>
          <p:cNvPicPr preferRelativeResize="0"/>
          <p:nvPr/>
        </p:nvPicPr>
        <p:blipFill rotWithShape="1">
          <a:blip r:embed="rId4">
            <a:alphaModFix/>
          </a:blip>
          <a:srcRect/>
          <a:stretch/>
        </p:blipFill>
        <p:spPr>
          <a:xfrm>
            <a:off x="3673105" y="4709475"/>
            <a:ext cx="4814507" cy="16692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6"/>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a:t>
            </a:r>
            <a:endParaRPr sz="1800" b="1" i="0" u="none" strike="noStrike" cap="none">
              <a:solidFill>
                <a:schemeClr val="lt1"/>
              </a:solidFill>
              <a:latin typeface="Calibri"/>
              <a:ea typeface="Calibri"/>
              <a:cs typeface="Calibri"/>
              <a:sym typeface="Calibri"/>
            </a:endParaRPr>
          </a:p>
        </p:txBody>
      </p:sp>
      <p:sp>
        <p:nvSpPr>
          <p:cNvPr id="597" name="Google Shape;597;p66"/>
          <p:cNvSpPr/>
          <p:nvPr/>
        </p:nvSpPr>
        <p:spPr>
          <a:xfrm>
            <a:off x="390525" y="1873589"/>
            <a:ext cx="8362949" cy="184661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Como en el caso recién visto todas las variables son de tipo numérica, entonces solo debemos llamar al método corr() para generar la matriz de correlación.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598" name="Google Shape;598;p66"/>
          <p:cNvPicPr preferRelativeResize="0"/>
          <p:nvPr/>
        </p:nvPicPr>
        <p:blipFill rotWithShape="1">
          <a:blip r:embed="rId3">
            <a:alphaModFix/>
          </a:blip>
          <a:srcRect/>
          <a:stretch/>
        </p:blipFill>
        <p:spPr>
          <a:xfrm>
            <a:off x="3267074" y="3027731"/>
            <a:ext cx="2609850" cy="3514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7"/>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a:t>
            </a:r>
            <a:endParaRPr sz="1800" b="1" i="0" u="none" strike="noStrike" cap="none">
              <a:solidFill>
                <a:schemeClr val="lt1"/>
              </a:solidFill>
              <a:latin typeface="Calibri"/>
              <a:ea typeface="Calibri"/>
              <a:cs typeface="Calibri"/>
              <a:sym typeface="Calibri"/>
            </a:endParaRPr>
          </a:p>
        </p:txBody>
      </p:sp>
      <p:sp>
        <p:nvSpPr>
          <p:cNvPr id="605" name="Google Shape;605;p67"/>
          <p:cNvSpPr/>
          <p:nvPr/>
        </p:nvSpPr>
        <p:spPr>
          <a:xfrm>
            <a:off x="390525" y="1625939"/>
            <a:ext cx="8362949"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Corr() para poder aplicar una matriz de correlación.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06" name="Google Shape;606;p67"/>
          <p:cNvPicPr preferRelativeResize="0"/>
          <p:nvPr/>
        </p:nvPicPr>
        <p:blipFill rotWithShape="1">
          <a:blip r:embed="rId3">
            <a:alphaModFix/>
          </a:blip>
          <a:srcRect/>
          <a:stretch/>
        </p:blipFill>
        <p:spPr>
          <a:xfrm>
            <a:off x="1802607" y="2294971"/>
            <a:ext cx="5074444" cy="39138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8"/>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a:t>
            </a:r>
            <a:endParaRPr sz="1800" b="1" i="0" u="none" strike="noStrike" cap="none">
              <a:solidFill>
                <a:schemeClr val="lt1"/>
              </a:solidFill>
              <a:latin typeface="Calibri"/>
              <a:ea typeface="Calibri"/>
              <a:cs typeface="Calibri"/>
              <a:sym typeface="Calibri"/>
            </a:endParaRPr>
          </a:p>
        </p:txBody>
      </p:sp>
      <p:sp>
        <p:nvSpPr>
          <p:cNvPr id="613" name="Google Shape;613;p68"/>
          <p:cNvSpPr/>
          <p:nvPr/>
        </p:nvSpPr>
        <p:spPr>
          <a:xfrm>
            <a:off x="390525" y="1625939"/>
            <a:ext cx="8362949"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Heatmap con la biblioteca Seaborn para matriz de correlación.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14" name="Google Shape;614;p68"/>
          <p:cNvPicPr preferRelativeResize="0"/>
          <p:nvPr/>
        </p:nvPicPr>
        <p:blipFill rotWithShape="1">
          <a:blip r:embed="rId3">
            <a:alphaModFix/>
          </a:blip>
          <a:srcRect/>
          <a:stretch/>
        </p:blipFill>
        <p:spPr>
          <a:xfrm>
            <a:off x="2105025" y="2272769"/>
            <a:ext cx="4933949" cy="43063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p:nvPr/>
        </p:nvSpPr>
        <p:spPr>
          <a:xfrm>
            <a:off x="3779798" y="455295"/>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DATA SCIENCE DESDE UNA CARA…</a:t>
            </a:r>
            <a:endParaRPr sz="1800" b="1" i="0" u="none" strike="noStrike" cap="none">
              <a:solidFill>
                <a:schemeClr val="lt1"/>
              </a:solidFill>
              <a:latin typeface="Calibri"/>
              <a:ea typeface="Calibri"/>
              <a:cs typeface="Calibri"/>
              <a:sym typeface="Calibri"/>
            </a:endParaRPr>
          </a:p>
        </p:txBody>
      </p:sp>
      <p:sp>
        <p:nvSpPr>
          <p:cNvPr id="134" name="Google Shape;134;p25"/>
          <p:cNvSpPr/>
          <p:nvPr/>
        </p:nvSpPr>
        <p:spPr>
          <a:xfrm>
            <a:off x="469557" y="1617376"/>
            <a:ext cx="8353167"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 En el día a día, vemos mucho auge en noticias, publicaciones, ofertas de trabajo y reportajes, respecto a Data Science</a:t>
            </a:r>
            <a:endParaRPr sz="2000" b="0" i="1" u="none" strike="noStrike" cap="none">
              <a:solidFill>
                <a:schemeClr val="dk1"/>
              </a:solidFill>
              <a:latin typeface="Calibri"/>
              <a:ea typeface="Calibri"/>
              <a:cs typeface="Calibri"/>
              <a:sym typeface="Calibri"/>
            </a:endParaRPr>
          </a:p>
        </p:txBody>
      </p:sp>
      <p:pic>
        <p:nvPicPr>
          <p:cNvPr id="135" name="Google Shape;135;p25"/>
          <p:cNvPicPr preferRelativeResize="0"/>
          <p:nvPr/>
        </p:nvPicPr>
        <p:blipFill rotWithShape="1">
          <a:blip r:embed="rId3">
            <a:alphaModFix/>
          </a:blip>
          <a:srcRect/>
          <a:stretch/>
        </p:blipFill>
        <p:spPr>
          <a:xfrm>
            <a:off x="2535434" y="4458761"/>
            <a:ext cx="6474941" cy="2044117"/>
          </a:xfrm>
          <a:prstGeom prst="rect">
            <a:avLst/>
          </a:prstGeom>
          <a:noFill/>
          <a:ln>
            <a:noFill/>
          </a:ln>
        </p:spPr>
      </p:pic>
      <p:pic>
        <p:nvPicPr>
          <p:cNvPr id="136" name="Google Shape;136;p25"/>
          <p:cNvPicPr preferRelativeResize="0"/>
          <p:nvPr/>
        </p:nvPicPr>
        <p:blipFill rotWithShape="1">
          <a:blip r:embed="rId4">
            <a:alphaModFix/>
          </a:blip>
          <a:srcRect/>
          <a:stretch/>
        </p:blipFill>
        <p:spPr>
          <a:xfrm>
            <a:off x="200801" y="2746187"/>
            <a:ext cx="5198885" cy="17125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9"/>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 TITANIC</a:t>
            </a:r>
            <a:endParaRPr sz="1800" b="1" i="0" u="none" strike="noStrike" cap="none">
              <a:solidFill>
                <a:schemeClr val="lt1"/>
              </a:solidFill>
              <a:latin typeface="Calibri"/>
              <a:ea typeface="Calibri"/>
              <a:cs typeface="Calibri"/>
              <a:sym typeface="Calibri"/>
            </a:endParaRPr>
          </a:p>
        </p:txBody>
      </p:sp>
      <p:sp>
        <p:nvSpPr>
          <p:cNvPr id="621" name="Google Shape;621;p69"/>
          <p:cNvSpPr/>
          <p:nvPr/>
        </p:nvSpPr>
        <p:spPr>
          <a:xfrm>
            <a:off x="2639455" y="1304664"/>
            <a:ext cx="2871659"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Corr() aplicado a Titanic.</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22" name="Google Shape;622;p69"/>
          <p:cNvPicPr preferRelativeResize="0"/>
          <p:nvPr/>
        </p:nvPicPr>
        <p:blipFill rotWithShape="1">
          <a:blip r:embed="rId3">
            <a:alphaModFix/>
          </a:blip>
          <a:srcRect/>
          <a:stretch/>
        </p:blipFill>
        <p:spPr>
          <a:xfrm>
            <a:off x="994718" y="2203707"/>
            <a:ext cx="7154564" cy="4352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0"/>
          <p:cNvSpPr txBox="1"/>
          <p:nvPr/>
        </p:nvSpPr>
        <p:spPr>
          <a:xfrm>
            <a:off x="3875702" y="649195"/>
            <a:ext cx="440931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MATRIZ DE CORRELACIÓN TITANIC</a:t>
            </a:r>
            <a:endParaRPr sz="1800" b="1" i="0" u="none" strike="noStrike" cap="none">
              <a:solidFill>
                <a:schemeClr val="lt1"/>
              </a:solidFill>
              <a:latin typeface="Calibri"/>
              <a:ea typeface="Calibri"/>
              <a:cs typeface="Calibri"/>
              <a:sym typeface="Calibri"/>
            </a:endParaRPr>
          </a:p>
        </p:txBody>
      </p:sp>
      <p:pic>
        <p:nvPicPr>
          <p:cNvPr id="629" name="Google Shape;629;p70"/>
          <p:cNvPicPr preferRelativeResize="0"/>
          <p:nvPr/>
        </p:nvPicPr>
        <p:blipFill rotWithShape="1">
          <a:blip r:embed="rId3">
            <a:alphaModFix/>
          </a:blip>
          <a:srcRect/>
          <a:stretch/>
        </p:blipFill>
        <p:spPr>
          <a:xfrm>
            <a:off x="2035342" y="1387610"/>
            <a:ext cx="5073315" cy="511204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1"/>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636" name="Google Shape;636;p71"/>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dirty="0">
                <a:solidFill>
                  <a:schemeClr val="lt1"/>
                </a:solidFill>
                <a:latin typeface="Calibri"/>
                <a:ea typeface="Calibri"/>
                <a:cs typeface="Calibri"/>
                <a:sym typeface="Calibri"/>
              </a:rPr>
              <a:t>DATA MINING</a:t>
            </a:r>
            <a:endParaRPr sz="1800" b="1" i="0" u="none" strike="noStrike" cap="none" dirty="0">
              <a:solidFill>
                <a:schemeClr val="lt1"/>
              </a:solidFill>
              <a:latin typeface="Calibri"/>
              <a:ea typeface="Calibri"/>
              <a:cs typeface="Calibri"/>
              <a:sym typeface="Calibri"/>
            </a:endParaRPr>
          </a:p>
        </p:txBody>
      </p:sp>
      <p:sp>
        <p:nvSpPr>
          <p:cNvPr id="637" name="Google Shape;637;p71"/>
          <p:cNvSpPr/>
          <p:nvPr/>
        </p:nvSpPr>
        <p:spPr>
          <a:xfrm>
            <a:off x="1139883" y="2311739"/>
            <a:ext cx="6292734" cy="9232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38" name="Google Shape;638;p71"/>
          <p:cNvPicPr preferRelativeResize="0"/>
          <p:nvPr/>
        </p:nvPicPr>
        <p:blipFill rotWithShape="1">
          <a:blip r:embed="rId3">
            <a:alphaModFix/>
          </a:blip>
          <a:srcRect/>
          <a:stretch/>
        </p:blipFill>
        <p:spPr>
          <a:xfrm>
            <a:off x="1205735" y="1387987"/>
            <a:ext cx="6732529" cy="492601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2"/>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OTROS ASPECTOS CLAVES</a:t>
            </a:r>
            <a:endParaRPr sz="1800" b="1" i="0" u="none" strike="noStrike" cap="none" dirty="0">
              <a:solidFill>
                <a:schemeClr val="lt1"/>
              </a:solidFill>
              <a:latin typeface="Calibri"/>
              <a:ea typeface="Calibri"/>
              <a:cs typeface="Calibri"/>
              <a:sym typeface="Calibri"/>
            </a:endParaRPr>
          </a:p>
        </p:txBody>
      </p:sp>
      <p:sp>
        <p:nvSpPr>
          <p:cNvPr id="645" name="Google Shape;645;p72"/>
          <p:cNvSpPr/>
          <p:nvPr/>
        </p:nvSpPr>
        <p:spPr>
          <a:xfrm>
            <a:off x="1330408" y="2086614"/>
            <a:ext cx="6292800" cy="34164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Data Train y Data Test</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Uso de otros lenguajes de programación</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Aplicación de algoritmos para generar modelos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Discriminación de modelos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Overfitting y underfitting</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Accuracy o índice de confianza</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Matriz de confusión</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ES" sz="1800" b="0" i="0" u="none" strike="noStrike" cap="none">
                <a:solidFill>
                  <a:schemeClr val="dk1"/>
                </a:solidFill>
                <a:latin typeface="Calibri"/>
                <a:ea typeface="Calibri"/>
                <a:cs typeface="Calibri"/>
                <a:sym typeface="Calibri"/>
              </a:rPr>
              <a:t>ROC-AUC</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EJEMPLOS DE CLASIFICACIÓN</a:t>
            </a:r>
            <a:endParaRPr sz="1800" b="1" i="0" u="none" strike="noStrike" cap="none">
              <a:solidFill>
                <a:schemeClr val="lt1"/>
              </a:solidFill>
              <a:latin typeface="Calibri"/>
              <a:ea typeface="Calibri"/>
              <a:cs typeface="Calibri"/>
              <a:sym typeface="Calibri"/>
            </a:endParaRPr>
          </a:p>
        </p:txBody>
      </p:sp>
      <p:sp>
        <p:nvSpPr>
          <p:cNvPr id="652" name="Google Shape;652;p2"/>
          <p:cNvSpPr/>
          <p:nvPr/>
        </p:nvSpPr>
        <p:spPr>
          <a:xfrm>
            <a:off x="609600" y="2229930"/>
            <a:ext cx="7924800"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Determinación de si un tumor es maligno o benigno.</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i="1" dirty="0">
              <a:solidFill>
                <a:schemeClr val="dk1"/>
              </a:solidFill>
              <a:latin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i="1" dirty="0">
                <a:solidFill>
                  <a:schemeClr val="dk1"/>
                </a:solidFill>
                <a:latin typeface="Calibri"/>
                <a:cs typeface="Calibri"/>
                <a:sym typeface="Calibri"/>
              </a:rPr>
              <a:t>Identificar a qué familia de especies pertenece un animal.	</a:t>
            </a:r>
            <a:endParaRPr sz="2000" i="1" dirty="0">
              <a:solidFill>
                <a:schemeClr val="dk1"/>
              </a:solidFill>
              <a:latin typeface="Calibri"/>
              <a:cs typeface="Calibri"/>
            </a:endParaRPr>
          </a:p>
          <a:p>
            <a:pPr marL="0" marR="0" lvl="0" indent="0" algn="l" rtl="0">
              <a:lnSpc>
                <a:spcPct val="150000"/>
              </a:lnSpc>
              <a:spcBef>
                <a:spcPts val="0"/>
              </a:spcBef>
              <a:spcAft>
                <a:spcPts val="0"/>
              </a:spcAft>
              <a:buClr>
                <a:srgbClr val="000000"/>
              </a:buClr>
              <a:buSzPts val="1800"/>
              <a:buFont typeface="Arial"/>
              <a:buNone/>
            </a:pPr>
            <a:endParaRPr sz="2000" i="1" dirty="0">
              <a:solidFill>
                <a:schemeClr val="dk1"/>
              </a:solidFill>
              <a:latin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r>
              <a:rPr lang="es-ES" sz="2000" i="1" dirty="0">
                <a:solidFill>
                  <a:schemeClr val="dk1"/>
                </a:solidFill>
                <a:latin typeface="Calibri"/>
                <a:cs typeface="Calibri"/>
                <a:sym typeface="Calibri"/>
              </a:rPr>
              <a:t>Determinar si un correo es Spam o no es Spam.</a:t>
            </a:r>
            <a:endParaRPr sz="2000" i="1" dirty="0">
              <a:solidFill>
                <a:schemeClr val="dk1"/>
              </a:solidFill>
              <a:latin typeface="Calibri"/>
              <a:cs typeface="Calibri"/>
            </a:endParaRPr>
          </a:p>
          <a:p>
            <a:pPr marL="0" marR="0" lvl="0" indent="0" algn="l" rtl="0">
              <a:lnSpc>
                <a:spcPct val="150000"/>
              </a:lnSpc>
              <a:spcBef>
                <a:spcPts val="0"/>
              </a:spcBef>
              <a:spcAft>
                <a:spcPts val="0"/>
              </a:spcAft>
              <a:buClr>
                <a:srgbClr val="000000"/>
              </a:buClr>
              <a:buSzPts val="1800"/>
              <a:buFont typeface="Arial"/>
              <a:buNone/>
            </a:pPr>
            <a:endParaRPr sz="2000" i="1" dirty="0">
              <a:solidFill>
                <a:schemeClr val="dk1"/>
              </a:solidFill>
              <a:latin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r>
              <a:rPr lang="es-ES" sz="2000" i="1" dirty="0">
                <a:solidFill>
                  <a:schemeClr val="dk1"/>
                </a:solidFill>
                <a:latin typeface="Calibri"/>
                <a:cs typeface="Calibri"/>
                <a:sym typeface="Calibri"/>
              </a:rPr>
              <a:t>Identificar a qué tipo de especie pertenece una planta.	</a:t>
            </a:r>
            <a:endParaRPr sz="2000" i="1" dirty="0">
              <a:solidFill>
                <a:schemeClr val="dk1"/>
              </a:solidFill>
              <a:latin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TÉCNICAS PARA CLASIFICACIÓN</a:t>
            </a:r>
            <a:endParaRPr sz="1800" b="1" i="0" u="none" strike="noStrike" cap="none" dirty="0">
              <a:solidFill>
                <a:schemeClr val="lt1"/>
              </a:solidFill>
              <a:latin typeface="Calibri"/>
              <a:ea typeface="Calibri"/>
              <a:cs typeface="Calibri"/>
              <a:sym typeface="Calibri"/>
            </a:endParaRPr>
          </a:p>
        </p:txBody>
      </p:sp>
      <p:sp>
        <p:nvSpPr>
          <p:cNvPr id="652" name="Google Shape;652;p2"/>
          <p:cNvSpPr/>
          <p:nvPr/>
        </p:nvSpPr>
        <p:spPr>
          <a:xfrm>
            <a:off x="609600" y="2229930"/>
            <a:ext cx="7924800" cy="286228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b="0" i="1" u="none" strike="noStrike" cap="none" dirty="0">
                <a:solidFill>
                  <a:schemeClr val="dk1"/>
                </a:solidFill>
                <a:latin typeface="Calibri"/>
                <a:ea typeface="Calibri"/>
                <a:cs typeface="Calibri"/>
                <a:sym typeface="Calibri"/>
              </a:rPr>
              <a:t>Selección de variables significativas  </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ea typeface="Calibri"/>
                <a:cs typeface="Calibri"/>
                <a:sym typeface="Calibri"/>
              </a:rPr>
              <a:t>Extracción de características</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b="0" i="1" u="none" strike="noStrike" cap="none" dirty="0">
                <a:solidFill>
                  <a:schemeClr val="dk1"/>
                </a:solidFill>
                <a:latin typeface="Calibri"/>
                <a:ea typeface="Calibri"/>
                <a:cs typeface="Calibri"/>
                <a:sym typeface="Calibri"/>
              </a:rPr>
              <a:t>Reducción de dimensionalidad</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ea typeface="Calibri"/>
                <a:cs typeface="Calibri"/>
                <a:sym typeface="Calibri"/>
              </a:rPr>
              <a:t>Verificación</a:t>
            </a: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endParaRPr lang="es-CL" sz="2000" b="0" i="1" u="none" strike="noStrike" cap="none" dirty="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rgbClr val="000000"/>
              </a:buClr>
              <a:buSzPts val="2000"/>
              <a:buFont typeface="Arial" panose="020B0604020202020204" pitchFamily="34" charset="0"/>
              <a:buChar char="•"/>
            </a:pPr>
            <a:r>
              <a:rPr lang="es-CL" sz="2000" i="1" dirty="0">
                <a:solidFill>
                  <a:schemeClr val="dk1"/>
                </a:solidFill>
                <a:latin typeface="Calibri"/>
                <a:ea typeface="Calibri"/>
                <a:cs typeface="Calibri"/>
                <a:sym typeface="Calibri"/>
              </a:rPr>
              <a:t>Ventajas y desventajas </a:t>
            </a:r>
            <a:endParaRPr sz="1800" b="0" i="0" u="none" strike="noStrike" cap="none" dirty="0">
              <a:solidFill>
                <a:schemeClr val="dk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4546F445-7961-45EB-A557-8A5EE9508691}"/>
              </a:ext>
            </a:extLst>
          </p:cNvPr>
          <p:cNvPicPr>
            <a:picLocks noChangeAspect="1"/>
          </p:cNvPicPr>
          <p:nvPr/>
        </p:nvPicPr>
        <p:blipFill>
          <a:blip r:embed="rId3"/>
          <a:stretch>
            <a:fillRect/>
          </a:stretch>
        </p:blipFill>
        <p:spPr>
          <a:xfrm>
            <a:off x="5587409" y="2531843"/>
            <a:ext cx="2560369" cy="2560369"/>
          </a:xfrm>
          <a:prstGeom prst="rect">
            <a:avLst/>
          </a:prstGeom>
        </p:spPr>
      </p:pic>
    </p:spTree>
    <p:extLst>
      <p:ext uri="{BB962C8B-B14F-4D97-AF65-F5344CB8AC3E}">
        <p14:creationId xmlns:p14="http://schemas.microsoft.com/office/powerpoint/2010/main" val="2843772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3"/>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659" name="Google Shape;659;p73"/>
          <p:cNvGraphicFramePr/>
          <p:nvPr>
            <p:extLst>
              <p:ext uri="{D42A27DB-BD31-4B8C-83A1-F6EECF244321}">
                <p14:modId xmlns:p14="http://schemas.microsoft.com/office/powerpoint/2010/main" val="15472067"/>
              </p:ext>
            </p:extLst>
          </p:nvPr>
        </p:nvGraphicFramePr>
        <p:xfrm>
          <a:off x="311568" y="1478212"/>
          <a:ext cx="8607850" cy="4390895"/>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Algoritmos de Clasificación</a:t>
                      </a: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Comprender el uso de las librerías y herramientas predictivas asociadas a Machine Learning para el encargo solicitado por la organización.</a:t>
                      </a:r>
                      <a:endParaRPr sz="16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920375">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Google y recursos online</a:t>
                      </a:r>
                      <a:endParaRPr sz="16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60 minutos</a:t>
                      </a:r>
                      <a:endParaRPr sz="16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Averigua y realiza en parejas un pequeño informe sobre algoritmos de clasificación complementarios a los revisados durante la sesión. El objetivo es que se entienda que hace cada algoritmo a grandes rasgos y cómo se aplica el uso de la función en Python con </a:t>
                      </a:r>
                      <a:r>
                        <a:rPr lang="es-ES" sz="1600" u="none" strike="noStrike" cap="none" dirty="0" err="1"/>
                        <a:t>Scikit-learn</a:t>
                      </a:r>
                      <a:r>
                        <a:rPr lang="es-ES" sz="1600" u="none" strike="noStrike" cap="none" dirty="0"/>
                        <a:t>.</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4"/>
          <p:cNvSpPr txBox="1"/>
          <p:nvPr/>
        </p:nvSpPr>
        <p:spPr>
          <a:xfrm>
            <a:off x="4286250" y="486847"/>
            <a:ext cx="39862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ALGORITMOS DE CLASIFICACIÓN </a:t>
            </a:r>
            <a:endParaRPr sz="1800" b="1" i="0" u="none" strike="noStrike" cap="none">
              <a:solidFill>
                <a:schemeClr val="lt1"/>
              </a:solidFill>
              <a:latin typeface="Calibri"/>
              <a:ea typeface="Calibri"/>
              <a:cs typeface="Calibri"/>
              <a:sym typeface="Calibri"/>
            </a:endParaRPr>
          </a:p>
        </p:txBody>
      </p:sp>
      <p:sp>
        <p:nvSpPr>
          <p:cNvPr id="666" name="Google Shape;666;p74"/>
          <p:cNvSpPr/>
          <p:nvPr/>
        </p:nvSpPr>
        <p:spPr>
          <a:xfrm>
            <a:off x="898959" y="1989865"/>
            <a:ext cx="6292800" cy="3785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Uso de etiquetas o labels para segregar las muestras de acuerdo a una clase:</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Árboles de decisión</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Random Forest</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Naive Bayes</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Validación cruzada</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K-vecinos más cercanos</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SVM</a:t>
            </a: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667" name="Google Shape;667;p74"/>
          <p:cNvPicPr preferRelativeResize="0"/>
          <p:nvPr/>
        </p:nvPicPr>
        <p:blipFill rotWithShape="1">
          <a:blip r:embed="rId3">
            <a:alphaModFix/>
          </a:blip>
          <a:srcRect/>
          <a:stretch/>
        </p:blipFill>
        <p:spPr>
          <a:xfrm>
            <a:off x="5012188" y="2768937"/>
            <a:ext cx="2534304" cy="1320120"/>
          </a:xfrm>
          <a:prstGeom prst="rect">
            <a:avLst/>
          </a:prstGeom>
          <a:noFill/>
          <a:ln>
            <a:noFill/>
          </a:ln>
        </p:spPr>
      </p:pic>
      <p:pic>
        <p:nvPicPr>
          <p:cNvPr id="668" name="Google Shape;668;p74"/>
          <p:cNvPicPr preferRelativeResize="0"/>
          <p:nvPr/>
        </p:nvPicPr>
        <p:blipFill rotWithShape="1">
          <a:blip r:embed="rId4">
            <a:alphaModFix/>
          </a:blip>
          <a:srcRect/>
          <a:stretch/>
        </p:blipFill>
        <p:spPr>
          <a:xfrm>
            <a:off x="4885579" y="4571778"/>
            <a:ext cx="3028950" cy="1504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675" name="Google Shape;675;p75"/>
          <p:cNvSpPr/>
          <p:nvPr/>
        </p:nvSpPr>
        <p:spPr>
          <a:xfrm>
            <a:off x="1181200" y="2190127"/>
            <a:ext cx="6363600" cy="33085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900" b="1" i="1" u="none" strike="noStrike" cap="none">
                <a:solidFill>
                  <a:schemeClr val="dk1"/>
                </a:solidFill>
                <a:latin typeface="Calibri"/>
                <a:ea typeface="Calibri"/>
                <a:cs typeface="Calibri"/>
                <a:sym typeface="Calibri"/>
              </a:rPr>
              <a:t>IDEAS:</a:t>
            </a:r>
            <a:endParaRPr sz="1900" b="0" i="1"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r>
              <a:rPr lang="es-ES" sz="1900" b="0" i="1" u="none" strike="noStrike" cap="none">
                <a:solidFill>
                  <a:schemeClr val="dk1"/>
                </a:solidFill>
                <a:latin typeface="Calibri"/>
                <a:ea typeface="Calibri"/>
                <a:cs typeface="Calibri"/>
                <a:sym typeface="Calibri"/>
              </a:rPr>
              <a:t>	En sus experiencias laborales o personales, ¿Dónde implementarían un proyecto de Machine Learning y con qué datos?</a:t>
            </a:r>
            <a:endParaRPr sz="1700" b="0" i="0"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19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r>
              <a:rPr lang="es-ES" sz="1900" b="0" i="1" u="none" strike="noStrike" cap="none">
                <a:solidFill>
                  <a:schemeClr val="dk1"/>
                </a:solidFill>
                <a:latin typeface="Calibri"/>
                <a:ea typeface="Calibri"/>
                <a:cs typeface="Calibri"/>
                <a:sym typeface="Calibri"/>
              </a:rPr>
              <a:t>	En caso de no tener etiqueta, tendríamos que aplicar un método de aprendizaje no supervisado.</a:t>
            </a:r>
            <a:endParaRPr sz="1400" b="0" i="0" u="none" strike="noStrike" cap="none">
              <a:solidFill>
                <a:srgbClr val="000000"/>
              </a:solidFill>
              <a:latin typeface="Arial"/>
              <a:ea typeface="Arial"/>
              <a:cs typeface="Arial"/>
              <a:sym typeface="Arial"/>
            </a:endParaRPr>
          </a:p>
          <a:p>
            <a:pPr marL="898525" marR="0" lvl="0" indent="-898525" algn="just" rtl="0">
              <a:lnSpc>
                <a:spcPct val="100000"/>
              </a:lnSpc>
              <a:spcBef>
                <a:spcPts val="0"/>
              </a:spcBef>
              <a:spcAft>
                <a:spcPts val="0"/>
              </a:spcAft>
              <a:buClr>
                <a:srgbClr val="000000"/>
              </a:buClr>
              <a:buSzPts val="1600"/>
              <a:buFont typeface="Arial"/>
              <a:buNone/>
            </a:pPr>
            <a:endParaRPr sz="1900" b="0" i="1" u="none" strike="noStrike" cap="none">
              <a:solidFill>
                <a:schemeClr val="dk1"/>
              </a:solidFill>
              <a:latin typeface="Calibri"/>
              <a:ea typeface="Calibri"/>
              <a:cs typeface="Calibri"/>
              <a:sym typeface="Calibri"/>
            </a:endParaRPr>
          </a:p>
          <a:p>
            <a:pPr marL="898525" marR="0" lvl="0" indent="-898525" algn="just" rtl="0">
              <a:lnSpc>
                <a:spcPct val="100000"/>
              </a:lnSpc>
              <a:spcBef>
                <a:spcPts val="0"/>
              </a:spcBef>
              <a:spcAft>
                <a:spcPts val="0"/>
              </a:spcAft>
              <a:buClr>
                <a:srgbClr val="000000"/>
              </a:buClr>
              <a:buSzPts val="1600"/>
              <a:buFont typeface="Arial"/>
              <a:buNone/>
            </a:pPr>
            <a:r>
              <a:rPr lang="es-ES" sz="1900" b="0" i="1" u="none" strike="noStrike" cap="none">
                <a:solidFill>
                  <a:schemeClr val="dk1"/>
                </a:solidFill>
                <a:latin typeface="Calibri"/>
                <a:ea typeface="Calibri"/>
                <a:cs typeface="Calibri"/>
                <a:sym typeface="Calibri"/>
              </a:rPr>
              <a:t>	Dentro de los algoritmos revisados, todos son aplicables para algoritmos de aprendizaje supervisado, datasets con etiquetas.</a:t>
            </a:r>
            <a:endParaRPr sz="1900" b="0" i="1" u="none" strike="noStrike" cap="non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76"/>
          <p:cNvGrpSpPr/>
          <p:nvPr/>
        </p:nvGrpSpPr>
        <p:grpSpPr>
          <a:xfrm>
            <a:off x="0" y="0"/>
            <a:ext cx="9144000" cy="6857924"/>
            <a:chOff x="1" y="266714"/>
            <a:chExt cx="9144000" cy="5934000"/>
          </a:xfrm>
        </p:grpSpPr>
        <p:sp>
          <p:nvSpPr>
            <p:cNvPr id="682" name="Google Shape;682;p76"/>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83" name="Google Shape;683;p76"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684" name="Google Shape;684;p7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7</a:t>
            </a:r>
            <a:endParaRPr b="1">
              <a:solidFill>
                <a:schemeClr val="lt1"/>
              </a:solidFill>
            </a:endParaRPr>
          </a:p>
        </p:txBody>
      </p:sp>
      <p:sp>
        <p:nvSpPr>
          <p:cNvPr id="685" name="Google Shape;685;p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3200"/>
              <a:buNone/>
            </a:pPr>
            <a:r>
              <a:rPr lang="es-ES" i="1">
                <a:solidFill>
                  <a:srgbClr val="FFC000"/>
                </a:solidFill>
              </a:rPr>
              <a:t>Del Análisis de Datos a los Modelos de Regresión</a:t>
            </a:r>
            <a:endParaRPr/>
          </a:p>
          <a:p>
            <a:pPr marL="0" lvl="0" indent="0" algn="ctr" rtl="0">
              <a:lnSpc>
                <a:spcPct val="100000"/>
              </a:lnSpc>
              <a:spcBef>
                <a:spcPts val="0"/>
              </a:spcBef>
              <a:spcAft>
                <a:spcPts val="0"/>
              </a:spcAft>
              <a:buClr>
                <a:srgbClr val="888888"/>
              </a:buClr>
              <a:buSzPts val="3200"/>
              <a:buNone/>
            </a:pPr>
            <a:endParaRPr i="1">
              <a:solidFill>
                <a:srgbClr val="FFC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p:nvPr/>
        </p:nvSpPr>
        <p:spPr>
          <a:xfrm>
            <a:off x="285749" y="2311739"/>
            <a:ext cx="2042797" cy="1320120"/>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s-ES" sz="1600" b="1" i="0" u="none" strike="noStrike" cap="none">
                <a:solidFill>
                  <a:schemeClr val="lt1"/>
                </a:solidFill>
                <a:latin typeface="Calibri"/>
                <a:ea typeface="Calibri"/>
                <a:cs typeface="Calibri"/>
                <a:sym typeface="Calibri"/>
              </a:rPr>
              <a:t>PROPÓSITO PRINIPAL</a:t>
            </a:r>
            <a:endParaRPr sz="1600" b="0" i="0" u="none" strike="noStrike" cap="none">
              <a:solidFill>
                <a:schemeClr val="lt1"/>
              </a:solidFill>
              <a:latin typeface="Calibri"/>
              <a:ea typeface="Calibri"/>
              <a:cs typeface="Calibri"/>
              <a:sym typeface="Calibri"/>
            </a:endParaRPr>
          </a:p>
          <a:p>
            <a:pPr marL="0" marR="0" lvl="0" indent="0" algn="ctr" rtl="0">
              <a:lnSpc>
                <a:spcPct val="90000"/>
              </a:lnSpc>
              <a:spcBef>
                <a:spcPts val="560"/>
              </a:spcBef>
              <a:spcAft>
                <a:spcPts val="0"/>
              </a:spcAft>
              <a:buClr>
                <a:srgbClr val="000000"/>
              </a:buClr>
              <a:buSzPts val="1600"/>
              <a:buFont typeface="Arial"/>
              <a:buNone/>
            </a:pPr>
            <a:r>
              <a:rPr lang="es-ES" sz="1600" b="0" i="1" u="none" strike="noStrike" cap="none">
                <a:solidFill>
                  <a:schemeClr val="lt1"/>
                </a:solidFill>
                <a:latin typeface="Calibri"/>
                <a:ea typeface="Calibri"/>
                <a:cs typeface="Calibri"/>
                <a:sym typeface="Calibri"/>
              </a:rPr>
              <a:t>COMPETENCIA GENERAL</a:t>
            </a:r>
            <a:endParaRPr sz="1600" b="0" i="0" u="none" strike="noStrike" cap="none">
              <a:solidFill>
                <a:schemeClr val="lt1"/>
              </a:solidFill>
              <a:latin typeface="Calibri"/>
              <a:ea typeface="Calibri"/>
              <a:cs typeface="Calibri"/>
              <a:sym typeface="Calibri"/>
            </a:endParaRPr>
          </a:p>
        </p:txBody>
      </p:sp>
      <p:sp>
        <p:nvSpPr>
          <p:cNvPr id="143" name="Google Shape;143;p26"/>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DESDE LA OTRA CARA…</a:t>
            </a:r>
            <a:endParaRPr sz="1800" b="1" i="0" u="none" strike="noStrike" cap="none">
              <a:solidFill>
                <a:schemeClr val="lt1"/>
              </a:solidFill>
              <a:latin typeface="Calibri"/>
              <a:ea typeface="Calibri"/>
              <a:cs typeface="Calibri"/>
              <a:sym typeface="Calibri"/>
            </a:endParaRPr>
          </a:p>
        </p:txBody>
      </p:sp>
      <p:sp>
        <p:nvSpPr>
          <p:cNvPr id="144" name="Google Shape;144;p26"/>
          <p:cNvSpPr/>
          <p:nvPr/>
        </p:nvSpPr>
        <p:spPr>
          <a:xfrm>
            <a:off x="1718053" y="2246864"/>
            <a:ext cx="6292734"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45" name="Google Shape;145;p26"/>
          <p:cNvPicPr preferRelativeResize="0"/>
          <p:nvPr/>
        </p:nvPicPr>
        <p:blipFill rotWithShape="1">
          <a:blip r:embed="rId3">
            <a:alphaModFix/>
          </a:blip>
          <a:srcRect/>
          <a:stretch/>
        </p:blipFill>
        <p:spPr>
          <a:xfrm>
            <a:off x="285749" y="1948121"/>
            <a:ext cx="5202631" cy="1261481"/>
          </a:xfrm>
          <a:prstGeom prst="rect">
            <a:avLst/>
          </a:prstGeom>
          <a:noFill/>
          <a:ln>
            <a:noFill/>
          </a:ln>
        </p:spPr>
      </p:pic>
      <p:pic>
        <p:nvPicPr>
          <p:cNvPr id="146" name="Google Shape;146;p26"/>
          <p:cNvPicPr preferRelativeResize="0"/>
          <p:nvPr/>
        </p:nvPicPr>
        <p:blipFill rotWithShape="1">
          <a:blip r:embed="rId4">
            <a:alphaModFix/>
          </a:blip>
          <a:srcRect/>
          <a:stretch/>
        </p:blipFill>
        <p:spPr>
          <a:xfrm>
            <a:off x="4798674" y="3295509"/>
            <a:ext cx="4193403" cy="1419989"/>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64335" y="3496996"/>
            <a:ext cx="4512925" cy="2120531"/>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4643757" y="1436926"/>
            <a:ext cx="4503236" cy="141999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2757953" y="5435076"/>
            <a:ext cx="6221712" cy="94729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7"/>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692" name="Google Shape;692;p77"/>
          <p:cNvGraphicFramePr/>
          <p:nvPr/>
        </p:nvGraphicFramePr>
        <p:xfrm>
          <a:off x="280380" y="1800397"/>
          <a:ext cx="8583225" cy="4257875"/>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sobre los modelos de clasificación, qué algoritmos se revisaron, </a:t>
                      </a:r>
                      <a:r>
                        <a:rPr lang="es-ES" sz="1600" u="none" strike="noStrike" cap="none"/>
                        <a:t>cómo</a:t>
                      </a:r>
                      <a:r>
                        <a:rPr lang="es-ES" sz="1600" b="0" i="0" u="none" strike="noStrike" cap="none">
                          <a:solidFill>
                            <a:schemeClr val="dk1"/>
                          </a:solidFill>
                          <a:latin typeface="Arial"/>
                          <a:ea typeface="Arial"/>
                          <a:cs typeface="Arial"/>
                          <a:sym typeface="Arial"/>
                        </a:rPr>
                        <a:t> funcionaban.</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revisarán algoritmos matemáticos de Regresión para la implementación de modelos de Machine Learning. Sus diferencias con los modelos de clasificación y algunos ejemplos de la academia donde se aplica este tipo de algoritmo.</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8"/>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ALGORITMOS DE REGRESIÓN</a:t>
            </a:r>
            <a:endParaRPr sz="1800" b="1" i="0" u="none" strike="noStrike" cap="none">
              <a:solidFill>
                <a:schemeClr val="lt1"/>
              </a:solidFill>
              <a:latin typeface="Calibri"/>
              <a:ea typeface="Calibri"/>
              <a:cs typeface="Calibri"/>
              <a:sym typeface="Calibri"/>
            </a:endParaRPr>
          </a:p>
        </p:txBody>
      </p:sp>
      <p:sp>
        <p:nvSpPr>
          <p:cNvPr id="699" name="Google Shape;699;p78"/>
          <p:cNvSpPr/>
          <p:nvPr/>
        </p:nvSpPr>
        <p:spPr>
          <a:xfrm>
            <a:off x="1425633" y="2459524"/>
            <a:ext cx="6292734" cy="19389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Cuando usamos regresión, el resultado es un número. Es decir, el resultado de la técnica de Machine Learning que estemos usando será un valor numérico, dentro de un conjunto infinito de posibles resultados.</a:t>
            </a:r>
            <a:endParaRPr sz="2000" b="0" i="1" u="none" strike="noStrike" cap="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EJEMPLOS DE REGRESIÓN</a:t>
            </a:r>
            <a:endParaRPr sz="1800" b="1" i="0" u="none" strike="noStrike" cap="none">
              <a:solidFill>
                <a:schemeClr val="lt1"/>
              </a:solidFill>
              <a:latin typeface="Calibri"/>
              <a:ea typeface="Calibri"/>
              <a:cs typeface="Calibri"/>
              <a:sym typeface="Calibri"/>
            </a:endParaRPr>
          </a:p>
        </p:txBody>
      </p:sp>
      <p:sp>
        <p:nvSpPr>
          <p:cNvPr id="706" name="Google Shape;706;p79"/>
          <p:cNvSpPr/>
          <p:nvPr/>
        </p:nvSpPr>
        <p:spPr>
          <a:xfrm>
            <a:off x="711200" y="2246864"/>
            <a:ext cx="8094133"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Predecir por cuánto se va a vender una propiedad inmobiliaria.</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Predecir cuánto tiempo va a permanecer un empleado en una empresa.</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Estimar cuánto tiempo va a tardar un vehículo en llegar a su destino.</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Estimar cuántos productos se van a vender.</a:t>
            </a: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p:nvPr/>
        </p:nvSpPr>
        <p:spPr>
          <a:xfrm>
            <a:off x="3875703" y="486847"/>
            <a:ext cx="39862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TÉCNICAS PARA UNA REGRESIÓN</a:t>
            </a:r>
            <a:endParaRPr sz="1800" b="1" i="0" u="none" strike="noStrike" cap="none" dirty="0">
              <a:solidFill>
                <a:schemeClr val="lt1"/>
              </a:solidFill>
              <a:latin typeface="Calibri"/>
              <a:ea typeface="Calibri"/>
              <a:cs typeface="Calibri"/>
              <a:sym typeface="Calibri"/>
            </a:endParaRPr>
          </a:p>
        </p:txBody>
      </p:sp>
      <p:sp>
        <p:nvSpPr>
          <p:cNvPr id="706" name="Google Shape;706;p79"/>
          <p:cNvSpPr/>
          <p:nvPr/>
        </p:nvSpPr>
        <p:spPr>
          <a:xfrm>
            <a:off x="711200" y="2246864"/>
            <a:ext cx="8094133"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dirty="0">
                <a:solidFill>
                  <a:schemeClr val="dk1"/>
                </a:solidFill>
                <a:latin typeface="Calibri"/>
                <a:ea typeface="Calibri"/>
                <a:cs typeface="Calibri"/>
                <a:sym typeface="Calibri"/>
              </a:rPr>
              <a:t>En este tipo de tareas, también se puede hacer uso de la reducción de dimensionalidad.</a:t>
            </a:r>
          </a:p>
          <a:p>
            <a:pPr algn="just">
              <a:lnSpc>
                <a:spcPct val="150000"/>
              </a:lnSpc>
              <a:buSzPts val="2000"/>
            </a:pPr>
            <a:endParaRPr lang="es-CL" sz="2000" i="1" dirty="0">
              <a:solidFill>
                <a:schemeClr val="dk1"/>
              </a:solidFill>
              <a:latin typeface="Calibri"/>
              <a:cs typeface="Calibri"/>
            </a:endParaRPr>
          </a:p>
          <a:p>
            <a:pPr algn="just">
              <a:lnSpc>
                <a:spcPct val="150000"/>
              </a:lnSpc>
              <a:buSzPts val="2000"/>
            </a:pPr>
            <a:r>
              <a:rPr lang="es-CL" sz="2000" i="1" dirty="0">
                <a:solidFill>
                  <a:schemeClr val="dk1"/>
                </a:solidFill>
                <a:latin typeface="Calibri"/>
                <a:cs typeface="Calibri"/>
              </a:rPr>
              <a:t>Recordemos que es ir quitando características y luego añadiendo tantas como sea posible.</a:t>
            </a:r>
          </a:p>
          <a:p>
            <a:pPr algn="just">
              <a:lnSpc>
                <a:spcPct val="150000"/>
              </a:lnSpc>
              <a:buSzPts val="2000"/>
            </a:pPr>
            <a:endParaRPr sz="2000" i="1" dirty="0">
              <a:solidFill>
                <a:schemeClr val="dk1"/>
              </a:solidFill>
              <a:latin typeface="Calibri"/>
              <a:cs typeface="Calibri"/>
            </a:endParaRPr>
          </a:p>
          <a:p>
            <a:pPr marL="0" marR="0" lvl="0" indent="0" algn="just" rtl="0">
              <a:lnSpc>
                <a:spcPct val="150000"/>
              </a:lnSpc>
              <a:spcBef>
                <a:spcPts val="0"/>
              </a:spcBef>
              <a:spcAft>
                <a:spcPts val="0"/>
              </a:spcAft>
              <a:buClr>
                <a:srgbClr val="000000"/>
              </a:buClr>
              <a:buSzPts val="2000"/>
              <a:buFont typeface="Arial"/>
              <a:buNone/>
            </a:pPr>
            <a:r>
              <a:rPr lang="es-CL" sz="2000" b="0" i="1" u="none" strike="noStrike" cap="none" dirty="0">
                <a:solidFill>
                  <a:schemeClr val="dk1"/>
                </a:solidFill>
                <a:latin typeface="Calibri"/>
                <a:ea typeface="Calibri"/>
                <a:cs typeface="Calibri"/>
                <a:sym typeface="Calibri"/>
              </a:rPr>
              <a:t>Tener cuidado con la maldición de la dimensionalidad.</a:t>
            </a:r>
          </a:p>
          <a:p>
            <a:pPr marL="0" marR="0" lvl="0" indent="0" algn="just" rtl="0">
              <a:lnSpc>
                <a:spcPct val="150000"/>
              </a:lnSpc>
              <a:spcBef>
                <a:spcPts val="0"/>
              </a:spcBef>
              <a:spcAft>
                <a:spcPts val="0"/>
              </a:spcAft>
              <a:buClr>
                <a:srgbClr val="000000"/>
              </a:buClr>
              <a:buSzPts val="2000"/>
              <a:buFont typeface="Arial"/>
              <a:buNone/>
            </a:pPr>
            <a:r>
              <a:rPr lang="es-CL" sz="2000" i="1" dirty="0">
                <a:solidFill>
                  <a:schemeClr val="dk1"/>
                </a:solidFill>
                <a:latin typeface="Calibri"/>
                <a:ea typeface="Calibri"/>
                <a:cs typeface="Calibri"/>
                <a:sym typeface="Calibri"/>
              </a:rPr>
              <a:t>Podríamos generar un sobreajuste…</a:t>
            </a: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0158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p:nvPr/>
        </p:nvSpPr>
        <p:spPr>
          <a:xfrm>
            <a:off x="3875703" y="486847"/>
            <a:ext cx="39862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TÉCNICAS PARA UNA REGRESIÓN</a:t>
            </a:r>
            <a:endParaRPr sz="1800" b="1" i="0" u="none" strike="noStrike" cap="none" dirty="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3F42ED8-2EA2-4818-A653-CE809C30505E}"/>
              </a:ext>
            </a:extLst>
          </p:cNvPr>
          <p:cNvPicPr>
            <a:picLocks noChangeAspect="1"/>
          </p:cNvPicPr>
          <p:nvPr/>
        </p:nvPicPr>
        <p:blipFill>
          <a:blip r:embed="rId3"/>
          <a:stretch>
            <a:fillRect/>
          </a:stretch>
        </p:blipFill>
        <p:spPr>
          <a:xfrm>
            <a:off x="0" y="1209794"/>
            <a:ext cx="9144000" cy="5161359"/>
          </a:xfrm>
          <a:prstGeom prst="rect">
            <a:avLst/>
          </a:prstGeom>
        </p:spPr>
      </p:pic>
      <p:sp>
        <p:nvSpPr>
          <p:cNvPr id="6" name="CuadroTexto 5">
            <a:extLst>
              <a:ext uri="{FF2B5EF4-FFF2-40B4-BE49-F238E27FC236}">
                <a16:creationId xmlns:a16="http://schemas.microsoft.com/office/drawing/2014/main" id="{164E224A-03FB-4020-847A-4629492DECAC}"/>
              </a:ext>
            </a:extLst>
          </p:cNvPr>
          <p:cNvSpPr txBox="1"/>
          <p:nvPr/>
        </p:nvSpPr>
        <p:spPr>
          <a:xfrm>
            <a:off x="359229" y="6371153"/>
            <a:ext cx="8245928" cy="307777"/>
          </a:xfrm>
          <a:prstGeom prst="rect">
            <a:avLst/>
          </a:prstGeom>
          <a:noFill/>
        </p:spPr>
        <p:txBody>
          <a:bodyPr wrap="square">
            <a:spAutoFit/>
          </a:bodyPr>
          <a:lstStyle/>
          <a:p>
            <a:pPr marL="171450" lvl="0" indent="-95250" algn="l" rtl="0">
              <a:lnSpc>
                <a:spcPct val="100000"/>
              </a:lnSpc>
              <a:spcBef>
                <a:spcPts val="0"/>
              </a:spcBef>
              <a:spcAft>
                <a:spcPts val="0"/>
              </a:spcAft>
              <a:buClr>
                <a:schemeClr val="dk1"/>
              </a:buClr>
              <a:buSzPts val="1200"/>
              <a:buFont typeface="Noto Sans Symbols"/>
              <a:buNone/>
            </a:pPr>
            <a:r>
              <a:rPr lang="es-CL" dirty="0"/>
              <a:t>Fuente imagen: https://aprendeia.com/reduccion-de-la-dimensionalidad-machine-learning/</a:t>
            </a:r>
          </a:p>
        </p:txBody>
      </p:sp>
      <p:sp>
        <p:nvSpPr>
          <p:cNvPr id="4" name="Rectángulo 3">
            <a:extLst>
              <a:ext uri="{FF2B5EF4-FFF2-40B4-BE49-F238E27FC236}">
                <a16:creationId xmlns:a16="http://schemas.microsoft.com/office/drawing/2014/main" id="{3CC8B860-9714-4109-AD68-2F8B672EBC5A}"/>
              </a:ext>
            </a:extLst>
          </p:cNvPr>
          <p:cNvSpPr/>
          <p:nvPr/>
        </p:nvSpPr>
        <p:spPr>
          <a:xfrm>
            <a:off x="0" y="2171700"/>
            <a:ext cx="3069771" cy="3935186"/>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247855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p:nvPr/>
        </p:nvSpPr>
        <p:spPr>
          <a:xfrm>
            <a:off x="3875703" y="486847"/>
            <a:ext cx="398621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TÉCNICAS PARA UNA REGRESIÓN</a:t>
            </a:r>
            <a:endParaRPr sz="1800" b="1" i="0" u="none" strike="noStrike" cap="none" dirty="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3F42ED8-2EA2-4818-A653-CE809C30505E}"/>
              </a:ext>
            </a:extLst>
          </p:cNvPr>
          <p:cNvPicPr>
            <a:picLocks noChangeAspect="1"/>
          </p:cNvPicPr>
          <p:nvPr/>
        </p:nvPicPr>
        <p:blipFill>
          <a:blip r:embed="rId3"/>
          <a:stretch>
            <a:fillRect/>
          </a:stretch>
        </p:blipFill>
        <p:spPr>
          <a:xfrm>
            <a:off x="0" y="1209794"/>
            <a:ext cx="9144000" cy="5161359"/>
          </a:xfrm>
          <a:prstGeom prst="rect">
            <a:avLst/>
          </a:prstGeom>
        </p:spPr>
      </p:pic>
      <p:sp>
        <p:nvSpPr>
          <p:cNvPr id="6" name="CuadroTexto 5">
            <a:extLst>
              <a:ext uri="{FF2B5EF4-FFF2-40B4-BE49-F238E27FC236}">
                <a16:creationId xmlns:a16="http://schemas.microsoft.com/office/drawing/2014/main" id="{164E224A-03FB-4020-847A-4629492DECAC}"/>
              </a:ext>
            </a:extLst>
          </p:cNvPr>
          <p:cNvSpPr txBox="1"/>
          <p:nvPr/>
        </p:nvSpPr>
        <p:spPr>
          <a:xfrm>
            <a:off x="359229" y="6371153"/>
            <a:ext cx="8245928" cy="307777"/>
          </a:xfrm>
          <a:prstGeom prst="rect">
            <a:avLst/>
          </a:prstGeom>
          <a:noFill/>
        </p:spPr>
        <p:txBody>
          <a:bodyPr wrap="square">
            <a:spAutoFit/>
          </a:bodyPr>
          <a:lstStyle/>
          <a:p>
            <a:pPr marL="171450" lvl="0" indent="-95250" algn="l" rtl="0">
              <a:lnSpc>
                <a:spcPct val="100000"/>
              </a:lnSpc>
              <a:spcBef>
                <a:spcPts val="0"/>
              </a:spcBef>
              <a:spcAft>
                <a:spcPts val="0"/>
              </a:spcAft>
              <a:buClr>
                <a:schemeClr val="dk1"/>
              </a:buClr>
              <a:buSzPts val="1200"/>
              <a:buFont typeface="Noto Sans Symbols"/>
              <a:buNone/>
            </a:pPr>
            <a:r>
              <a:rPr lang="es-CL" dirty="0"/>
              <a:t>Fuente imagen: https://aprendeia.com/reduccion-de-la-dimensionalidad-machine-learning/</a:t>
            </a:r>
          </a:p>
        </p:txBody>
      </p:sp>
      <p:sp>
        <p:nvSpPr>
          <p:cNvPr id="5" name="Rectángulo 4">
            <a:extLst>
              <a:ext uri="{FF2B5EF4-FFF2-40B4-BE49-F238E27FC236}">
                <a16:creationId xmlns:a16="http://schemas.microsoft.com/office/drawing/2014/main" id="{C94A768C-6BAA-465A-8FA5-A0097B4FDA4F}"/>
              </a:ext>
            </a:extLst>
          </p:cNvPr>
          <p:cNvSpPr/>
          <p:nvPr/>
        </p:nvSpPr>
        <p:spPr>
          <a:xfrm>
            <a:off x="3575957" y="2253343"/>
            <a:ext cx="5568043" cy="4117810"/>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4009992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18"/>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713" name="Google Shape;713;p118"/>
          <p:cNvGraphicFramePr/>
          <p:nvPr/>
        </p:nvGraphicFramePr>
        <p:xfrm>
          <a:off x="311568" y="1478212"/>
          <a:ext cx="8607850" cy="493735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Algoritmos de Regresión</a:t>
                      </a: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Comprender el uso de las librerías y herramientas predictivas asociadas a Machine Learning para el encargo solicitado por la organización.</a:t>
                      </a:r>
                      <a:endParaRPr sz="18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6743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Google y recursos online</a:t>
                      </a:r>
                      <a:endParaRPr sz="18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30 minutos</a:t>
                      </a:r>
                      <a:endParaRPr sz="18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En el mismo informe donde investigaron sobre clasificación, añadir una sección para algoritmos de regresión, complementarlos a los ya revisados durante sesiones anteriores. El objetivo es que se entienda que hace cada algoritmo a grandes rasgos y cómo se aplica el uso de la función en Python con Scikit-learn y ojalá también en R.</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1"/>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ALGORITMOS DE REGRESIÓN</a:t>
            </a:r>
            <a:endParaRPr sz="1800" b="1" i="0" u="none" strike="noStrike" cap="none">
              <a:solidFill>
                <a:schemeClr val="lt1"/>
              </a:solidFill>
              <a:latin typeface="Calibri"/>
              <a:ea typeface="Calibri"/>
              <a:cs typeface="Calibri"/>
              <a:sym typeface="Calibri"/>
            </a:endParaRPr>
          </a:p>
        </p:txBody>
      </p:sp>
      <p:sp>
        <p:nvSpPr>
          <p:cNvPr id="720" name="Google Shape;720;p81"/>
          <p:cNvSpPr/>
          <p:nvPr/>
        </p:nvSpPr>
        <p:spPr>
          <a:xfrm>
            <a:off x="898959" y="1989865"/>
            <a:ext cx="6292800"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No se hace uso de etiquetas o labels el resultado que buscamos obtener es un número. Algunos algoritmos: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Regresión lineal y no lineal</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Clustering jerárquico</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Árboles de decisión</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Random Forest</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Naive Bayes</a:t>
            </a:r>
            <a:endParaRPr sz="1400" b="0" i="0" u="none" strike="noStrike" cap="none">
              <a:solidFill>
                <a:srgbClr val="000000"/>
              </a:solidFill>
              <a:latin typeface="Arial"/>
              <a:ea typeface="Arial"/>
              <a:cs typeface="Arial"/>
              <a:sym typeface="Arial"/>
            </a:endParaRPr>
          </a:p>
          <a:p>
            <a:pPr marL="285750" marR="0" lvl="2" indent="-285750" algn="just" rtl="0">
              <a:lnSpc>
                <a:spcPct val="150000"/>
              </a:lnSpc>
              <a:spcBef>
                <a:spcPts val="0"/>
              </a:spcBef>
              <a:spcAft>
                <a:spcPts val="0"/>
              </a:spcAft>
              <a:buClr>
                <a:srgbClr val="000000"/>
              </a:buClr>
              <a:buSzPts val="2000"/>
              <a:buFont typeface="Arial"/>
              <a:buChar char="•"/>
            </a:pPr>
            <a:r>
              <a:rPr lang="es-ES" sz="2000" b="0" i="1" u="none" strike="noStrike" cap="none">
                <a:solidFill>
                  <a:schemeClr val="dk1"/>
                </a:solidFill>
                <a:latin typeface="Calibri"/>
                <a:ea typeface="Calibri"/>
                <a:cs typeface="Calibri"/>
                <a:sym typeface="Calibri"/>
              </a:rPr>
              <a:t>SVM</a:t>
            </a: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721" name="Google Shape;721;p81"/>
          <p:cNvSpPr txBox="1"/>
          <p:nvPr/>
        </p:nvSpPr>
        <p:spPr>
          <a:xfrm>
            <a:off x="603114" y="6329054"/>
            <a:ext cx="92218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https://www.aprendemachinelearning.com/tag/regresion-lineal/</a:t>
            </a:r>
            <a:endParaRPr sz="1400" b="0" i="0" u="none" strike="noStrike" cap="none">
              <a:solidFill>
                <a:srgbClr val="000000"/>
              </a:solidFill>
              <a:latin typeface="Arial"/>
              <a:ea typeface="Arial"/>
              <a:cs typeface="Arial"/>
              <a:sym typeface="Arial"/>
            </a:endParaRPr>
          </a:p>
        </p:txBody>
      </p:sp>
      <p:pic>
        <p:nvPicPr>
          <p:cNvPr id="722" name="Google Shape;722;p81"/>
          <p:cNvPicPr preferRelativeResize="0"/>
          <p:nvPr/>
        </p:nvPicPr>
        <p:blipFill rotWithShape="1">
          <a:blip r:embed="rId3">
            <a:alphaModFix/>
          </a:blip>
          <a:srcRect/>
          <a:stretch/>
        </p:blipFill>
        <p:spPr>
          <a:xfrm>
            <a:off x="4572000" y="3597890"/>
            <a:ext cx="4331109" cy="217758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2"/>
          <p:cNvSpPr txBox="1"/>
          <p:nvPr/>
        </p:nvSpPr>
        <p:spPr>
          <a:xfrm>
            <a:off x="3557588" y="642938"/>
            <a:ext cx="4314825"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729" name="Google Shape;729;p82"/>
          <p:cNvSpPr/>
          <p:nvPr/>
        </p:nvSpPr>
        <p:spPr>
          <a:xfrm>
            <a:off x="1181200" y="1685012"/>
            <a:ext cx="6363600" cy="126184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900" b="1" i="1" u="none" strike="noStrike" cap="none">
                <a:solidFill>
                  <a:schemeClr val="dk1"/>
                </a:solidFill>
                <a:latin typeface="Calibri"/>
                <a:ea typeface="Calibri"/>
                <a:cs typeface="Calibri"/>
                <a:sym typeface="Calibri"/>
              </a:rPr>
              <a:t>IDEAS:</a:t>
            </a:r>
            <a:endParaRPr sz="1400" b="0" i="0" u="none" strike="noStrike" cap="none">
              <a:solidFill>
                <a:srgbClr val="000000"/>
              </a:solidFill>
              <a:latin typeface="Arial"/>
              <a:ea typeface="Arial"/>
              <a:cs typeface="Arial"/>
              <a:sym typeface="Arial"/>
            </a:endParaRPr>
          </a:p>
          <a:p>
            <a:pPr marL="342900" marR="0" lvl="1" indent="-342900" algn="just" rtl="0">
              <a:lnSpc>
                <a:spcPct val="100000"/>
              </a:lnSpc>
              <a:spcBef>
                <a:spcPts val="0"/>
              </a:spcBef>
              <a:spcAft>
                <a:spcPts val="0"/>
              </a:spcAft>
              <a:buClr>
                <a:srgbClr val="000000"/>
              </a:buClr>
              <a:buSzPts val="1600"/>
              <a:buFont typeface="Arial"/>
              <a:buChar char="•"/>
            </a:pPr>
            <a:r>
              <a:rPr lang="es-ES" sz="1900" b="0" i="1" u="none" strike="noStrike" cap="none">
                <a:solidFill>
                  <a:schemeClr val="dk1"/>
                </a:solidFill>
                <a:latin typeface="Calibri"/>
                <a:ea typeface="Calibri"/>
                <a:cs typeface="Calibri"/>
                <a:sym typeface="Calibri"/>
              </a:rPr>
              <a:t>Finalmente los algoritmos en la práctica, son aplicables casi para cualquiera de los dos casos. Lo importante es identificar la diferencia de lo que hará en un caso vs el otro.</a:t>
            </a:r>
            <a:endParaRPr sz="1900" b="0" i="1" u="none" strike="noStrike" cap="none">
              <a:solidFill>
                <a:srgbClr val="000000"/>
              </a:solidFill>
              <a:latin typeface="Arial"/>
              <a:ea typeface="Arial"/>
              <a:cs typeface="Arial"/>
              <a:sym typeface="Arial"/>
            </a:endParaRPr>
          </a:p>
        </p:txBody>
      </p:sp>
      <p:pic>
        <p:nvPicPr>
          <p:cNvPr id="730" name="Google Shape;730;p82" descr="Diferencia entre algoritmos de clasificación y regresión"/>
          <p:cNvPicPr preferRelativeResize="0"/>
          <p:nvPr/>
        </p:nvPicPr>
        <p:blipFill rotWithShape="1">
          <a:blip r:embed="rId3">
            <a:alphaModFix/>
          </a:blip>
          <a:srcRect/>
          <a:stretch/>
        </p:blipFill>
        <p:spPr>
          <a:xfrm>
            <a:off x="1181200" y="3100756"/>
            <a:ext cx="2857500" cy="2352675"/>
          </a:xfrm>
          <a:prstGeom prst="rect">
            <a:avLst/>
          </a:prstGeom>
          <a:noFill/>
          <a:ln>
            <a:noFill/>
          </a:ln>
        </p:spPr>
      </p:pic>
      <p:pic>
        <p:nvPicPr>
          <p:cNvPr id="731" name="Google Shape;731;p82" descr="Diferencia entre algoritmos de clasificación y regresión"/>
          <p:cNvPicPr preferRelativeResize="0"/>
          <p:nvPr/>
        </p:nvPicPr>
        <p:blipFill rotWithShape="1">
          <a:blip r:embed="rId4">
            <a:alphaModFix/>
          </a:blip>
          <a:srcRect/>
          <a:stretch/>
        </p:blipFill>
        <p:spPr>
          <a:xfrm>
            <a:off x="5105302" y="3072181"/>
            <a:ext cx="2857500" cy="2381250"/>
          </a:xfrm>
          <a:prstGeom prst="rect">
            <a:avLst/>
          </a:prstGeom>
          <a:noFill/>
          <a:ln>
            <a:noFill/>
          </a:ln>
        </p:spPr>
      </p:pic>
      <p:sp>
        <p:nvSpPr>
          <p:cNvPr id="732" name="Google Shape;732;p82"/>
          <p:cNvSpPr txBox="1"/>
          <p:nvPr/>
        </p:nvSpPr>
        <p:spPr>
          <a:xfrm>
            <a:off x="350196" y="6400801"/>
            <a:ext cx="87938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imágenes: https://aprendeia.com/diferencia-entre-algoritmos-de-clasificacion-y-regresion/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grpSp>
        <p:nvGrpSpPr>
          <p:cNvPr id="738" name="Google Shape;738;p83"/>
          <p:cNvGrpSpPr/>
          <p:nvPr/>
        </p:nvGrpSpPr>
        <p:grpSpPr>
          <a:xfrm>
            <a:off x="0" y="0"/>
            <a:ext cx="9144000" cy="6857924"/>
            <a:chOff x="1" y="266714"/>
            <a:chExt cx="9144000" cy="5934000"/>
          </a:xfrm>
        </p:grpSpPr>
        <p:sp>
          <p:nvSpPr>
            <p:cNvPr id="739" name="Google Shape;739;p83"/>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40" name="Google Shape;740;p83"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741" name="Google Shape;741;p8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8</a:t>
            </a:r>
            <a:endParaRPr b="1">
              <a:solidFill>
                <a:schemeClr val="lt1"/>
              </a:solidFill>
            </a:endParaRPr>
          </a:p>
        </p:txBody>
      </p:sp>
      <p:sp>
        <p:nvSpPr>
          <p:cNvPr id="742" name="Google Shape;742;p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Práctica Modelos de Clasificación</a:t>
            </a:r>
            <a:endParaRPr i="1">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CIENTÍFICOS DE DATOS</a:t>
            </a:r>
            <a:endParaRPr sz="1800" b="1" i="0" u="none" strike="noStrike" cap="none">
              <a:solidFill>
                <a:schemeClr val="lt1"/>
              </a:solidFill>
              <a:latin typeface="Calibri"/>
              <a:ea typeface="Calibri"/>
              <a:cs typeface="Calibri"/>
              <a:sym typeface="Calibri"/>
            </a:endParaRPr>
          </a:p>
        </p:txBody>
      </p:sp>
      <p:sp>
        <p:nvSpPr>
          <p:cNvPr id="156" name="Google Shape;156;p27"/>
          <p:cNvSpPr/>
          <p:nvPr/>
        </p:nvSpPr>
        <p:spPr>
          <a:xfrm>
            <a:off x="377692" y="1990259"/>
            <a:ext cx="8388600" cy="19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“Un científico de datos es una persona que sabe más estadística que cualquier programador y que a la vez sabe más programación que cualquier estadístico”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(J.Wills. The life of a Data Scientist, Tech Talk,2012)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A esto, sumar conocimiento amplio del negocio o del problema.</a:t>
            </a:r>
            <a:endParaRPr sz="2000" b="0" i="1" u="none" strike="noStrike" cap="none">
              <a:solidFill>
                <a:schemeClr val="dk1"/>
              </a:solidFill>
              <a:latin typeface="Calibri"/>
              <a:ea typeface="Calibri"/>
              <a:cs typeface="Calibri"/>
              <a:sym typeface="Calibri"/>
            </a:endParaRPr>
          </a:p>
        </p:txBody>
      </p:sp>
      <p:grpSp>
        <p:nvGrpSpPr>
          <p:cNvPr id="157" name="Google Shape;157;p27"/>
          <p:cNvGrpSpPr/>
          <p:nvPr/>
        </p:nvGrpSpPr>
        <p:grpSpPr>
          <a:xfrm>
            <a:off x="3648602" y="4136353"/>
            <a:ext cx="2030602" cy="1842164"/>
            <a:chOff x="1423098" y="94917"/>
            <a:chExt cx="2030602" cy="1842164"/>
          </a:xfrm>
        </p:grpSpPr>
        <p:sp>
          <p:nvSpPr>
            <p:cNvPr id="158" name="Google Shape;158;p27"/>
            <p:cNvSpPr/>
            <p:nvPr/>
          </p:nvSpPr>
          <p:spPr>
            <a:xfrm>
              <a:off x="1814314" y="594927"/>
              <a:ext cx="1248171" cy="1248171"/>
            </a:xfrm>
            <a:prstGeom prst="ellipse">
              <a:avLst/>
            </a:prstGeom>
            <a:solidFill>
              <a:schemeClr val="accent1">
                <a:alpha val="4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7"/>
            <p:cNvSpPr txBox="1"/>
            <p:nvPr/>
          </p:nvSpPr>
          <p:spPr>
            <a:xfrm>
              <a:off x="1997104" y="777717"/>
              <a:ext cx="882591" cy="882591"/>
            </a:xfrm>
            <a:prstGeom prst="rect">
              <a:avLst/>
            </a:prstGeom>
            <a:noFill/>
            <a:ln>
              <a:noFill/>
            </a:ln>
          </p:spPr>
          <p:txBody>
            <a:bodyPr spcFirstLastPara="1" wrap="square" lIns="21575" tIns="21575" rIns="21575" bIns="21575"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s-ES" sz="1700" b="0" i="0" u="none" strike="noStrike" cap="none">
                  <a:solidFill>
                    <a:schemeClr val="dk1"/>
                  </a:solidFill>
                  <a:latin typeface="Arial"/>
                  <a:ea typeface="Arial"/>
                  <a:cs typeface="Arial"/>
                  <a:sym typeface="Arial"/>
                </a:rPr>
                <a:t>Data Scientist</a:t>
              </a:r>
              <a:endParaRPr sz="1400" b="0" i="0" u="none" strike="noStrike" cap="none">
                <a:solidFill>
                  <a:srgbClr val="000000"/>
                </a:solidFill>
                <a:latin typeface="Arial"/>
                <a:ea typeface="Arial"/>
                <a:cs typeface="Arial"/>
                <a:sym typeface="Arial"/>
              </a:endParaRPr>
            </a:p>
          </p:txBody>
        </p:sp>
        <p:sp>
          <p:nvSpPr>
            <p:cNvPr id="160" name="Google Shape;160;p27"/>
            <p:cNvSpPr/>
            <p:nvPr/>
          </p:nvSpPr>
          <p:spPr>
            <a:xfrm>
              <a:off x="2126357" y="94917"/>
              <a:ext cx="624085" cy="624085"/>
            </a:xfrm>
            <a:prstGeom prst="ellipse">
              <a:avLst/>
            </a:prstGeom>
            <a:solidFill>
              <a:schemeClr val="accent1">
                <a:alpha val="4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7"/>
            <p:cNvSpPr txBox="1"/>
            <p:nvPr/>
          </p:nvSpPr>
          <p:spPr>
            <a:xfrm>
              <a:off x="2217752" y="186312"/>
              <a:ext cx="441295" cy="4412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s-ES" sz="700" b="0" i="0" u="none" strike="noStrike" cap="none">
                  <a:solidFill>
                    <a:schemeClr val="dk1"/>
                  </a:solidFill>
                  <a:latin typeface="Arial"/>
                  <a:ea typeface="Arial"/>
                  <a:cs typeface="Arial"/>
                  <a:sym typeface="Arial"/>
                </a:rPr>
                <a:t>Statistical Skills</a:t>
              </a:r>
              <a:endParaRPr sz="1400" b="0" i="0" u="none" strike="noStrike" cap="none">
                <a:solidFill>
                  <a:srgbClr val="000000"/>
                </a:solidFill>
                <a:latin typeface="Arial"/>
                <a:ea typeface="Arial"/>
                <a:cs typeface="Arial"/>
                <a:sym typeface="Arial"/>
              </a:endParaRPr>
            </a:p>
          </p:txBody>
        </p:sp>
        <p:sp>
          <p:nvSpPr>
            <p:cNvPr id="162" name="Google Shape;162;p27"/>
            <p:cNvSpPr/>
            <p:nvPr/>
          </p:nvSpPr>
          <p:spPr>
            <a:xfrm>
              <a:off x="2829615" y="1312996"/>
              <a:ext cx="624085" cy="624085"/>
            </a:xfrm>
            <a:prstGeom prst="ellipse">
              <a:avLst/>
            </a:prstGeom>
            <a:solidFill>
              <a:schemeClr val="accent1">
                <a:alpha val="4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7"/>
            <p:cNvSpPr txBox="1"/>
            <p:nvPr/>
          </p:nvSpPr>
          <p:spPr>
            <a:xfrm>
              <a:off x="2921010" y="1404391"/>
              <a:ext cx="441295" cy="4412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s-ES" sz="700" b="0" i="0" u="none" strike="noStrike" cap="none">
                  <a:solidFill>
                    <a:schemeClr val="dk1"/>
                  </a:solidFill>
                  <a:latin typeface="Arial"/>
                  <a:ea typeface="Arial"/>
                  <a:cs typeface="Arial"/>
                  <a:sym typeface="Arial"/>
                </a:rPr>
                <a:t>Domain Expertise</a:t>
              </a:r>
              <a:endParaRPr sz="1400" b="0" i="0" u="none" strike="noStrike" cap="none">
                <a:solidFill>
                  <a:srgbClr val="000000"/>
                </a:solidFill>
                <a:latin typeface="Arial"/>
                <a:ea typeface="Arial"/>
                <a:cs typeface="Arial"/>
                <a:sym typeface="Arial"/>
              </a:endParaRPr>
            </a:p>
          </p:txBody>
        </p:sp>
        <p:sp>
          <p:nvSpPr>
            <p:cNvPr id="164" name="Google Shape;164;p27"/>
            <p:cNvSpPr/>
            <p:nvPr/>
          </p:nvSpPr>
          <p:spPr>
            <a:xfrm>
              <a:off x="1423098" y="1312996"/>
              <a:ext cx="624085" cy="624085"/>
            </a:xfrm>
            <a:prstGeom prst="ellipse">
              <a:avLst/>
            </a:prstGeom>
            <a:solidFill>
              <a:schemeClr val="accent1">
                <a:alpha val="48627"/>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7"/>
            <p:cNvSpPr txBox="1"/>
            <p:nvPr/>
          </p:nvSpPr>
          <p:spPr>
            <a:xfrm>
              <a:off x="1514493" y="1404391"/>
              <a:ext cx="441295" cy="4412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700"/>
                <a:buFont typeface="Arial"/>
                <a:buNone/>
              </a:pPr>
              <a:r>
                <a:rPr lang="es-ES" sz="700" b="0" i="0" u="none" strike="noStrike" cap="none">
                  <a:solidFill>
                    <a:schemeClr val="dk1"/>
                  </a:solidFill>
                  <a:latin typeface="Arial"/>
                  <a:ea typeface="Arial"/>
                  <a:cs typeface="Arial"/>
                  <a:sym typeface="Arial"/>
                </a:rPr>
                <a:t>Computer Science</a:t>
              </a:r>
              <a:endParaRPr sz="1400" b="0" i="0" u="none" strike="noStrike" cap="none">
                <a:solidFill>
                  <a:srgbClr val="000000"/>
                </a:solidFill>
                <a:latin typeface="Arial"/>
                <a:ea typeface="Arial"/>
                <a:cs typeface="Arial"/>
                <a:sym typeface="Arial"/>
              </a:endParaRPr>
            </a:p>
          </p:txBody>
        </p:sp>
      </p:grpSp>
      <p:sp>
        <p:nvSpPr>
          <p:cNvPr id="166" name="Google Shape;166;p27"/>
          <p:cNvSpPr/>
          <p:nvPr/>
        </p:nvSpPr>
        <p:spPr>
          <a:xfrm>
            <a:off x="2355565" y="4546622"/>
            <a:ext cx="183925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Data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Engineer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7" name="Google Shape;167;p27"/>
          <p:cNvSpPr/>
          <p:nvPr/>
        </p:nvSpPr>
        <p:spPr>
          <a:xfrm>
            <a:off x="4949182" y="4527011"/>
            <a:ext cx="183925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Business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dk1"/>
                </a:solidFill>
                <a:latin typeface="Arial"/>
                <a:ea typeface="Arial"/>
                <a:cs typeface="Arial"/>
                <a:sym typeface="Arial"/>
              </a:rPr>
              <a:t>Analyst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8" name="Google Shape;168;p27"/>
          <p:cNvSpPr txBox="1"/>
          <p:nvPr/>
        </p:nvSpPr>
        <p:spPr>
          <a:xfrm>
            <a:off x="1307147" y="6384758"/>
            <a:ext cx="25715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Ilustración: Duoc 2020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4"/>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749" name="Google Shape;749;p84"/>
          <p:cNvGraphicFramePr/>
          <p:nvPr/>
        </p:nvGraphicFramePr>
        <p:xfrm>
          <a:off x="280380" y="1800397"/>
          <a:ext cx="8583225" cy="463465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7140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3325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dar una introducción a la parte práctica, revisemos lo visto en sesiones anteriores para aplicar la sesión práctica.</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1"/>
                  </a:ext>
                </a:extLst>
              </a:tr>
              <a:tr h="14266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 modelo de clasificación, donde se va a predecir si a partir de los  síntomas la persona puede morir o no por coronavirus. En la segunda parte el estudiante debe replicar el ejercicio con algún otro dataset antes trabajado como Iris o Titanic.</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10040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5"/>
          <p:cNvSpPr txBox="1"/>
          <p:nvPr/>
        </p:nvSpPr>
        <p:spPr>
          <a:xfrm>
            <a:off x="4286250" y="409025"/>
            <a:ext cx="39862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DENTRO DEL PROCESO KDD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¿DÓNDE ESTAMOS UBICADOS?</a:t>
            </a:r>
            <a:endParaRPr sz="1800" b="1" i="0" u="none" strike="noStrike" cap="none">
              <a:solidFill>
                <a:schemeClr val="lt1"/>
              </a:solidFill>
              <a:latin typeface="Calibri"/>
              <a:ea typeface="Calibri"/>
              <a:cs typeface="Calibri"/>
              <a:sym typeface="Calibri"/>
            </a:endParaRPr>
          </a:p>
        </p:txBody>
      </p:sp>
      <p:pic>
        <p:nvPicPr>
          <p:cNvPr id="756" name="Google Shape;756;p85" descr="El proceso KDD CRISP-DM, por su parte, corresponde a una metodología que permite de manera sistemática y estructurada llevar a cabo el proceso KDD. El ciclo de vida de un proyecto datamining que hace uso de la metodología CRISP-DM, consiste en seis fases que se relacionan entre ellas en un flujo secuencial no rígido, sino que más bien el devolverse de un fase a la anterior es parte de la metodología. En la figura 6 [9] se muestra un esquema que muestra las fases y en el que las flechas representan las dependencias más importante y frecuentes. Por su parte el círculo exterior del diagrama representa la naturaleza cíclica propia de los procesos datamining en el sentido de que el proceso no concluye con el despliegue de una solución sino que más bien abre nuevas interrogantes que dan origen a un nuevo proceso de datamining que se ve mejorado con la experiencia del anterior.  "/>
          <p:cNvPicPr preferRelativeResize="0"/>
          <p:nvPr/>
        </p:nvPicPr>
        <p:blipFill rotWithShape="1">
          <a:blip r:embed="rId3">
            <a:alphaModFix/>
          </a:blip>
          <a:srcRect/>
          <a:stretch/>
        </p:blipFill>
        <p:spPr>
          <a:xfrm>
            <a:off x="805876" y="1928778"/>
            <a:ext cx="7532247" cy="3683000"/>
          </a:xfrm>
          <a:prstGeom prst="rect">
            <a:avLst/>
          </a:prstGeom>
          <a:noFill/>
          <a:ln>
            <a:noFill/>
          </a:ln>
        </p:spPr>
      </p:pic>
      <p:sp>
        <p:nvSpPr>
          <p:cNvPr id="757" name="Google Shape;757;p85"/>
          <p:cNvSpPr/>
          <p:nvPr/>
        </p:nvSpPr>
        <p:spPr>
          <a:xfrm>
            <a:off x="4572000" y="2743029"/>
            <a:ext cx="2782110" cy="1945703"/>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6"/>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NOTEBOOK SESIÓN 8 – COVID-19</a:t>
            </a:r>
            <a:endParaRPr sz="1800" b="1" i="0" u="none" strike="noStrike" cap="none" dirty="0">
              <a:solidFill>
                <a:schemeClr val="lt1"/>
              </a:solidFill>
              <a:latin typeface="Calibri"/>
              <a:ea typeface="Calibri"/>
              <a:cs typeface="Calibri"/>
              <a:sym typeface="Calibri"/>
            </a:endParaRPr>
          </a:p>
        </p:txBody>
      </p:sp>
      <p:pic>
        <p:nvPicPr>
          <p:cNvPr id="764" name="Google Shape;764;p86"/>
          <p:cNvPicPr preferRelativeResize="0"/>
          <p:nvPr/>
        </p:nvPicPr>
        <p:blipFill rotWithShape="1">
          <a:blip r:embed="rId3">
            <a:alphaModFix/>
          </a:blip>
          <a:srcRect/>
          <a:stretch/>
        </p:blipFill>
        <p:spPr>
          <a:xfrm>
            <a:off x="1198153" y="1682110"/>
            <a:ext cx="6747694" cy="448422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8"/>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771" name="Google Shape;771;p88"/>
          <p:cNvGraphicFramePr/>
          <p:nvPr/>
        </p:nvGraphicFramePr>
        <p:xfrm>
          <a:off x="268075" y="1562188"/>
          <a:ext cx="8607850" cy="4794635"/>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5381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Prediciendo decesos por Coronavirus</a:t>
                      </a:r>
                      <a:endParaRPr sz="1800" u="none" strike="noStrike" cap="none"/>
                    </a:p>
                  </a:txBody>
                  <a:tcPr marL="91450" marR="91450" marT="45725" marB="45725"/>
                </a:tc>
                <a:extLst>
                  <a:ext uri="{0D108BD9-81ED-4DB2-BD59-A6C34878D82A}">
                    <a16:rowId xmlns:a16="http://schemas.microsoft.com/office/drawing/2014/main" val="10000"/>
                  </a:ext>
                </a:extLst>
              </a:tr>
              <a:tr h="690550">
                <a:tc>
                  <a:txBody>
                    <a:bodyPr/>
                    <a:lstStyle/>
                    <a:p>
                      <a:pPr marL="0" marR="0" lvl="0" indent="0" algn="just" rtl="0">
                        <a:lnSpc>
                          <a:spcPct val="100000"/>
                        </a:lnSpc>
                        <a:spcBef>
                          <a:spcPts val="0"/>
                        </a:spcBef>
                        <a:spcAft>
                          <a:spcPts val="0"/>
                        </a:spcAft>
                        <a:buClr>
                          <a:srgbClr val="000000"/>
                        </a:buClr>
                        <a:buSzPts val="1600"/>
                        <a:buFont typeface="Arial"/>
                        <a:buNone/>
                      </a:pPr>
                      <a:r>
                        <a:rPr lang="es-ES" sz="1800" b="0" i="0" u="none" strike="noStrike" cap="none">
                          <a:solidFill>
                            <a:schemeClr val="dk1"/>
                          </a:solidFill>
                          <a:latin typeface="Arial"/>
                          <a:ea typeface="Arial"/>
                          <a:cs typeface="Arial"/>
                          <a:sym typeface="Arial"/>
                        </a:rPr>
                        <a:t>Aprendizaje(s) esperado(s)</a:t>
                      </a:r>
                      <a:endParaRPr sz="18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Aplicar criterios de selección de algoritmos predictivos </a:t>
                      </a:r>
                      <a:r>
                        <a:rPr lang="es-ES" sz="1800" b="0" i="0" u="none" strike="noStrike" cap="none">
                          <a:solidFill>
                            <a:schemeClr val="dk1"/>
                          </a:solidFill>
                          <a:latin typeface="Arial"/>
                          <a:ea typeface="Arial"/>
                          <a:cs typeface="Arial"/>
                          <a:sym typeface="Arial"/>
                        </a:rPr>
                        <a:t>según el encargo solicitado por la organización.</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Entregar resultados confiables asociados al encargo dado (superiores al 75% de predicción).</a:t>
                      </a:r>
                      <a:endParaRPr sz="18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6973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Anaconda y Python 3.7 si se trabaja en modo local.</a:t>
                      </a:r>
                      <a:endParaRPr sz="1400" u="none" strike="noStrike" cap="none"/>
                    </a:p>
                    <a:p>
                      <a:pPr marL="0" marR="0" lvl="0" indent="0" algn="l" rtl="0">
                        <a:lnSpc>
                          <a:spcPct val="100000"/>
                        </a:lnSpc>
                        <a:spcBef>
                          <a:spcPts val="0"/>
                        </a:spcBef>
                        <a:spcAft>
                          <a:spcPts val="0"/>
                        </a:spcAft>
                        <a:buClr>
                          <a:srgbClr val="000000"/>
                        </a:buClr>
                        <a:buSzPts val="1800"/>
                        <a:buFont typeface="Arial"/>
                        <a:buNone/>
                      </a:pPr>
                      <a:r>
                        <a:rPr lang="es-ES" sz="1800" u="none" strike="noStrike" cap="none"/>
                        <a:t>Cuenta de Google Drive conectado a </a:t>
                      </a:r>
                      <a:r>
                        <a:rPr lang="es-ES" sz="1800"/>
                        <a:t>Collaborative</a:t>
                      </a:r>
                      <a:r>
                        <a:rPr lang="es-ES" sz="1800" u="none" strike="noStrike" cap="none"/>
                        <a:t> si trabaja en entorno Cloud.</a:t>
                      </a:r>
                      <a:endParaRPr sz="1800" u="none" strike="noStrike" cap="none"/>
                    </a:p>
                  </a:txBody>
                  <a:tcPr marL="91450" marR="91450" marT="45725" marB="45725"/>
                </a:tc>
                <a:extLst>
                  <a:ext uri="{0D108BD9-81ED-4DB2-BD59-A6C34878D82A}">
                    <a16:rowId xmlns:a16="http://schemas.microsoft.com/office/drawing/2014/main" val="10002"/>
                  </a:ext>
                </a:extLst>
              </a:tr>
              <a:tr h="415975">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3 horas</a:t>
                      </a:r>
                      <a:endParaRPr sz="18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Cargar el dataset de Covid-19 para realizar un modelo de clasificación, donde se va a predecir si a partir de los  síntomas la persona puede morir o no por coronavirus. En la segunda parte el estudiante debe replicar el ejercicio con algún otro dataset antes trabajado como Iris o Titanic</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72" name="Google Shape;772;p88"/>
          <p:cNvSpPr txBox="1"/>
          <p:nvPr/>
        </p:nvSpPr>
        <p:spPr>
          <a:xfrm>
            <a:off x="788752" y="6427176"/>
            <a:ext cx="756649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https://drive.google.com/file/d/1kAJePeLNDmpopI2YcYOHTweo6UzImpbs/view?usp=sharing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9"/>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dirty="0">
                <a:solidFill>
                  <a:schemeClr val="lt1"/>
                </a:solidFill>
                <a:latin typeface="Calibri"/>
                <a:ea typeface="Calibri"/>
                <a:cs typeface="Calibri"/>
                <a:sym typeface="Calibri"/>
              </a:rPr>
              <a:t>RESUMEN</a:t>
            </a:r>
            <a:endParaRPr sz="1800" b="1" i="0" u="none" strike="noStrike" cap="none" dirty="0">
              <a:solidFill>
                <a:schemeClr val="lt1"/>
              </a:solidFill>
              <a:latin typeface="Calibri"/>
              <a:ea typeface="Calibri"/>
              <a:cs typeface="Calibri"/>
              <a:sym typeface="Calibri"/>
            </a:endParaRPr>
          </a:p>
        </p:txBody>
      </p:sp>
      <p:sp>
        <p:nvSpPr>
          <p:cNvPr id="779" name="Google Shape;779;p89"/>
          <p:cNvSpPr/>
          <p:nvPr/>
        </p:nvSpPr>
        <p:spPr>
          <a:xfrm>
            <a:off x="733700" y="1950262"/>
            <a:ext cx="7676600" cy="424727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Revisión y creación de Matriz de correlación con uso de heatmap.</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Análisis descriptivo y exploratorio de los datos.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Separación de dataset en conjunto entrenamiento y pruebas.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Ejecución de los modelos de clasificación para aprendizaje supervisado.</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Selección del mejor modelo. (Evitando overfitting y underfitting)</a:t>
            </a: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90"/>
          <p:cNvSpPr/>
          <p:nvPr/>
        </p:nvSpPr>
        <p:spPr>
          <a:xfrm>
            <a:off x="1329157" y="2413357"/>
            <a:ext cx="6485686" cy="258528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¿Alguna idea que quieran compartir?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¿Se les ocurre en qué otra cosa o en qué negocio podríamos aplicar algo como esto?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¿Será que esto que hemos ejecutado está construido como un bot?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p:txBody>
      </p:sp>
      <p:sp>
        <p:nvSpPr>
          <p:cNvPr id="4" name="Google Shape;778;p89">
            <a:extLst>
              <a:ext uri="{FF2B5EF4-FFF2-40B4-BE49-F238E27FC236}">
                <a16:creationId xmlns:a16="http://schemas.microsoft.com/office/drawing/2014/main" id="{A7BFEA58-4FB2-44D6-B993-51DFF700D449}"/>
              </a:ext>
            </a:extLst>
          </p:cNvPr>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dirty="0">
                <a:solidFill>
                  <a:schemeClr val="lt1"/>
                </a:solidFill>
                <a:latin typeface="Calibri"/>
                <a:ea typeface="Calibri"/>
                <a:cs typeface="Calibri"/>
                <a:sym typeface="Calibri"/>
              </a:rPr>
              <a:t>CIERRE DE SESIÓN</a:t>
            </a:r>
            <a:endParaRPr sz="18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91"/>
          <p:cNvGrpSpPr/>
          <p:nvPr/>
        </p:nvGrpSpPr>
        <p:grpSpPr>
          <a:xfrm>
            <a:off x="0" y="0"/>
            <a:ext cx="9144000" cy="6857924"/>
            <a:chOff x="1" y="266714"/>
            <a:chExt cx="9144000" cy="5934000"/>
          </a:xfrm>
        </p:grpSpPr>
        <p:sp>
          <p:nvSpPr>
            <p:cNvPr id="793" name="Google Shape;793;p91"/>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94" name="Google Shape;794;p91"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795" name="Google Shape;795;p9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9</a:t>
            </a:r>
            <a:endParaRPr b="1">
              <a:solidFill>
                <a:schemeClr val="lt1"/>
              </a:solidFill>
            </a:endParaRPr>
          </a:p>
        </p:txBody>
      </p:sp>
      <p:sp>
        <p:nvSpPr>
          <p:cNvPr id="796" name="Google Shape;796;p9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Práctica Modelos de Regresión</a:t>
            </a:r>
            <a:endParaRPr i="1">
              <a:solidFill>
                <a:srgbClr val="FFC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2"/>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803" name="Google Shape;803;p92"/>
          <p:cNvGraphicFramePr/>
          <p:nvPr/>
        </p:nvGraphicFramePr>
        <p:xfrm>
          <a:off x="280380" y="1800397"/>
          <a:ext cx="8583225" cy="4257875"/>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lluvia de ideas lo revisado anteriormente para dar una introducción a la parte práctica, revisemos lo visto en sesiones anteriores para aplicar la sesión práctica.</a:t>
                      </a:r>
                      <a:endParaRPr sz="16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 modelo de regresión, donde se va a predecir si a partir de factores del clima la temperatura que habrá. En la segunda parte el estudiante debe replicar el ejercicio con el ejercicio de Boston housing.</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3"/>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APRENDIZAJE SUPERVISADO</a:t>
            </a:r>
            <a:endParaRPr sz="1800" b="1" i="0" u="none" strike="noStrike" cap="none">
              <a:solidFill>
                <a:schemeClr val="lt1"/>
              </a:solidFill>
              <a:latin typeface="Calibri"/>
              <a:ea typeface="Calibri"/>
              <a:cs typeface="Calibri"/>
              <a:sym typeface="Calibri"/>
            </a:endParaRPr>
          </a:p>
        </p:txBody>
      </p:sp>
      <p:pic>
        <p:nvPicPr>
          <p:cNvPr id="810" name="Google Shape;810;p93" descr="Image for post"/>
          <p:cNvPicPr preferRelativeResize="0"/>
          <p:nvPr/>
        </p:nvPicPr>
        <p:blipFill rotWithShape="1">
          <a:blip r:embed="rId3">
            <a:alphaModFix/>
          </a:blip>
          <a:srcRect l="14359" r="14616"/>
          <a:stretch/>
        </p:blipFill>
        <p:spPr>
          <a:xfrm>
            <a:off x="1307147" y="3372677"/>
            <a:ext cx="6494585" cy="2901950"/>
          </a:xfrm>
          <a:prstGeom prst="rect">
            <a:avLst/>
          </a:prstGeom>
          <a:noFill/>
          <a:ln>
            <a:noFill/>
          </a:ln>
        </p:spPr>
      </p:pic>
      <p:sp>
        <p:nvSpPr>
          <p:cNvPr id="811" name="Google Shape;811;p93"/>
          <p:cNvSpPr/>
          <p:nvPr/>
        </p:nvSpPr>
        <p:spPr>
          <a:xfrm>
            <a:off x="1568700" y="1728600"/>
            <a:ext cx="6485700" cy="1399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ES" sz="1800" b="0" i="1" u="none" strike="noStrike" cap="none">
                <a:solidFill>
                  <a:schemeClr val="dk1"/>
                </a:solidFill>
                <a:latin typeface="Calibri"/>
                <a:ea typeface="Calibri"/>
                <a:cs typeface="Calibri"/>
                <a:sym typeface="Calibri"/>
              </a:rPr>
              <a:t>Recordemos que en este tipo de algoritmo a diferencia del modelo revisado anteriormente, no tenemos un label o una respuesta correcta para el algoritmo. En los modelos de regresión el resultado puede ser cualquier número dentro de un conjunto infinito.</a:t>
            </a:r>
            <a:endParaRPr sz="18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endParaRPr sz="1800" b="0" i="1" u="none" strike="noStrike" cap="none">
              <a:solidFill>
                <a:schemeClr val="dk1"/>
              </a:solidFill>
              <a:latin typeface="Calibri"/>
              <a:ea typeface="Calibri"/>
              <a:cs typeface="Calibri"/>
              <a:sym typeface="Calibri"/>
            </a:endParaRPr>
          </a:p>
        </p:txBody>
      </p:sp>
      <p:sp>
        <p:nvSpPr>
          <p:cNvPr id="812" name="Google Shape;812;p93"/>
          <p:cNvSpPr txBox="1"/>
          <p:nvPr/>
        </p:nvSpPr>
        <p:spPr>
          <a:xfrm>
            <a:off x="-44534" y="6364952"/>
            <a:ext cx="92448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https://medium.com/iwannabedatadriven/machine-learning-modelos-de-regresi%C3%B3n-i-d293ae235e9a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94"/>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APRENDIZAJE NO SUPERVISADO</a:t>
            </a:r>
            <a:endParaRPr sz="1800" b="1" i="0" u="none" strike="noStrike" cap="none">
              <a:solidFill>
                <a:schemeClr val="lt1"/>
              </a:solidFill>
              <a:latin typeface="Calibri"/>
              <a:ea typeface="Calibri"/>
              <a:cs typeface="Calibri"/>
              <a:sym typeface="Calibri"/>
            </a:endParaRPr>
          </a:p>
        </p:txBody>
      </p:sp>
      <p:sp>
        <p:nvSpPr>
          <p:cNvPr id="819" name="Google Shape;819;p94"/>
          <p:cNvSpPr/>
          <p:nvPr/>
        </p:nvSpPr>
        <p:spPr>
          <a:xfrm>
            <a:off x="556575" y="1837523"/>
            <a:ext cx="8295600" cy="21294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1800" b="0" i="0" u="none" strike="noStrike" cap="none">
                <a:solidFill>
                  <a:schemeClr val="dk1"/>
                </a:solidFill>
                <a:latin typeface="Calibri"/>
                <a:ea typeface="Calibri"/>
                <a:cs typeface="Calibri"/>
                <a:sym typeface="Calibri"/>
              </a:rPr>
              <a:t>Con respecto al aprendizaje no supervisado, tenemos lo que se conoce como clustering jerárquico, que se verá más adelante.</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1800" b="0" i="0" u="none" strike="noStrike" cap="none">
                <a:solidFill>
                  <a:schemeClr val="dk1"/>
                </a:solidFill>
                <a:latin typeface="Calibri"/>
                <a:ea typeface="Calibri"/>
                <a:cs typeface="Calibri"/>
                <a:sym typeface="Calibri"/>
              </a:rPr>
              <a:t>En esto que mencionamos tiene relación con los sistemas de recomendación: Netflix, Spotify y Youtube.</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endParaRPr sz="1800" b="0" i="0" u="none" strike="noStrike" cap="none">
              <a:solidFill>
                <a:schemeClr val="dk1"/>
              </a:solidFill>
              <a:latin typeface="Calibri"/>
              <a:ea typeface="Calibri"/>
              <a:cs typeface="Calibri"/>
              <a:sym typeface="Calibri"/>
            </a:endParaRPr>
          </a:p>
        </p:txBody>
      </p:sp>
      <p:pic>
        <p:nvPicPr>
          <p:cNvPr id="820" name="Google Shape;820;p94"/>
          <p:cNvPicPr preferRelativeResize="0"/>
          <p:nvPr/>
        </p:nvPicPr>
        <p:blipFill rotWithShape="1">
          <a:blip r:embed="rId3">
            <a:alphaModFix/>
          </a:blip>
          <a:srcRect t="5997" r="1037" b="8060"/>
          <a:stretch/>
        </p:blipFill>
        <p:spPr>
          <a:xfrm>
            <a:off x="3657600" y="3868616"/>
            <a:ext cx="4478215" cy="2321170"/>
          </a:xfrm>
          <a:prstGeom prst="rect">
            <a:avLst/>
          </a:prstGeom>
          <a:noFill/>
          <a:ln>
            <a:noFill/>
          </a:ln>
        </p:spPr>
      </p:pic>
      <p:sp>
        <p:nvSpPr>
          <p:cNvPr id="821" name="Google Shape;821;p94"/>
          <p:cNvSpPr txBox="1"/>
          <p:nvPr/>
        </p:nvSpPr>
        <p:spPr>
          <a:xfrm>
            <a:off x="1432358" y="6364952"/>
            <a:ext cx="62792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https://openwebinars.net/blog/modelos-de-machine-learning/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3875703"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ESTADÍSTICA</a:t>
            </a:r>
            <a:endParaRPr sz="1800" b="1" i="0" u="none" strike="noStrike" cap="none">
              <a:solidFill>
                <a:schemeClr val="lt1"/>
              </a:solidFill>
              <a:latin typeface="Calibri"/>
              <a:ea typeface="Calibri"/>
              <a:cs typeface="Calibri"/>
              <a:sym typeface="Calibri"/>
            </a:endParaRPr>
          </a:p>
        </p:txBody>
      </p:sp>
      <p:sp>
        <p:nvSpPr>
          <p:cNvPr id="175" name="Google Shape;175;p28"/>
          <p:cNvSpPr/>
          <p:nvPr/>
        </p:nvSpPr>
        <p:spPr>
          <a:xfrm>
            <a:off x="471092" y="1810859"/>
            <a:ext cx="8388694" cy="34778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Es la ciencia de aprender de los datos o como la ciencia de obtener conclusiones en la presencia de incertidumbre. Se relaciona principalmente con la recolección, análisis e interpretación de datos, así como también con la efectiva comunicación y presentación de los resultados basados en esos datos.</a:t>
            </a: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Ramas de la Estadística</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Estadística descriptiva</a:t>
            </a:r>
            <a:endParaRPr sz="1400" b="0" i="0" u="none" strike="noStrike" cap="none">
              <a:solidFill>
                <a:srgbClr val="000000"/>
              </a:solidFill>
              <a:latin typeface="Arial"/>
              <a:ea typeface="Arial"/>
              <a:cs typeface="Arial"/>
              <a:sym typeface="Arial"/>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000"/>
              <a:buFont typeface="Arial"/>
              <a:buAutoNum type="arabicPeriod"/>
            </a:pPr>
            <a:r>
              <a:rPr lang="es-ES" sz="2000" b="0" i="1" u="none" strike="noStrike" cap="none">
                <a:solidFill>
                  <a:schemeClr val="dk1"/>
                </a:solidFill>
                <a:latin typeface="Calibri"/>
                <a:ea typeface="Calibri"/>
                <a:cs typeface="Calibri"/>
                <a:sym typeface="Calibri"/>
              </a:rPr>
              <a:t>Estadística inferencial</a:t>
            </a:r>
            <a:endParaRPr sz="1400" b="0" i="0" u="none" strike="noStrike" cap="none">
              <a:solidFill>
                <a:srgbClr val="000000"/>
              </a:solidFill>
              <a:latin typeface="Arial"/>
              <a:ea typeface="Arial"/>
              <a:cs typeface="Arial"/>
              <a:sym typeface="Arial"/>
            </a:endParaRPr>
          </a:p>
        </p:txBody>
      </p:sp>
      <p:pic>
        <p:nvPicPr>
          <p:cNvPr id="176" name="Google Shape;176;p28"/>
          <p:cNvPicPr preferRelativeResize="0"/>
          <p:nvPr/>
        </p:nvPicPr>
        <p:blipFill rotWithShape="1">
          <a:blip r:embed="rId3">
            <a:alphaModFix/>
          </a:blip>
          <a:srcRect/>
          <a:stretch/>
        </p:blipFill>
        <p:spPr>
          <a:xfrm>
            <a:off x="4572000" y="3743324"/>
            <a:ext cx="4019550" cy="2009775"/>
          </a:xfrm>
          <a:prstGeom prst="rect">
            <a:avLst/>
          </a:prstGeom>
          <a:noFill/>
          <a:ln>
            <a:noFill/>
          </a:ln>
        </p:spPr>
      </p:pic>
      <p:sp>
        <p:nvSpPr>
          <p:cNvPr id="177" name="Google Shape;177;p28"/>
          <p:cNvSpPr txBox="1"/>
          <p:nvPr/>
        </p:nvSpPr>
        <p:spPr>
          <a:xfrm>
            <a:off x="560719" y="6371153"/>
            <a:ext cx="829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http://economiadigital.org/cursos/fundamentos-de-estadistica-descriptiva-e-inferencial/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95"/>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PREDICCIÓN DEL CLIMA</a:t>
            </a:r>
            <a:endParaRPr sz="1800" b="1" i="0" u="none" strike="noStrike" cap="none">
              <a:solidFill>
                <a:schemeClr val="lt1"/>
              </a:solidFill>
              <a:latin typeface="Calibri"/>
              <a:ea typeface="Calibri"/>
              <a:cs typeface="Calibri"/>
              <a:sym typeface="Calibri"/>
            </a:endParaRPr>
          </a:p>
        </p:txBody>
      </p:sp>
      <p:sp>
        <p:nvSpPr>
          <p:cNvPr id="828" name="Google Shape;828;p95"/>
          <p:cNvSpPr txBox="1"/>
          <p:nvPr/>
        </p:nvSpPr>
        <p:spPr>
          <a:xfrm>
            <a:off x="860086" y="6371153"/>
            <a:ext cx="7423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https://drive.google.com/file/d/1JleeDVR4ZrQBhToDuIh3f3ZHQaGZa-Eq/view?usp=sharing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29" name="Google Shape;829;p95"/>
          <p:cNvPicPr preferRelativeResize="0"/>
          <p:nvPr/>
        </p:nvPicPr>
        <p:blipFill rotWithShape="1">
          <a:blip r:embed="rId4">
            <a:alphaModFix/>
          </a:blip>
          <a:srcRect/>
          <a:stretch/>
        </p:blipFill>
        <p:spPr>
          <a:xfrm>
            <a:off x="687264" y="1681821"/>
            <a:ext cx="7604248" cy="461434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96"/>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836" name="Google Shape;836;p96"/>
          <p:cNvGraphicFramePr/>
          <p:nvPr>
            <p:extLst>
              <p:ext uri="{D42A27DB-BD31-4B8C-83A1-F6EECF244321}">
                <p14:modId xmlns:p14="http://schemas.microsoft.com/office/powerpoint/2010/main" val="260613226"/>
              </p:ext>
            </p:extLst>
          </p:nvPr>
        </p:nvGraphicFramePr>
        <p:xfrm>
          <a:off x="268075" y="1571997"/>
          <a:ext cx="8607850" cy="4714500"/>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6386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Predicción del clima</a:t>
                      </a:r>
                      <a:endParaRPr sz="1800" u="none" strike="noStrike" cap="none"/>
                    </a:p>
                  </a:txBody>
                  <a:tcPr marL="91450" marR="91450" marT="45725" marB="45725"/>
                </a:tc>
                <a:extLst>
                  <a:ext uri="{0D108BD9-81ED-4DB2-BD59-A6C34878D82A}">
                    <a16:rowId xmlns:a16="http://schemas.microsoft.com/office/drawing/2014/main" val="10000"/>
                  </a:ext>
                </a:extLst>
              </a:tr>
              <a:tr h="13977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dirty="0">
                          <a:solidFill>
                            <a:schemeClr val="dk1"/>
                          </a:solidFill>
                          <a:latin typeface="Arial"/>
                          <a:ea typeface="Arial"/>
                          <a:cs typeface="Arial"/>
                          <a:sym typeface="Arial"/>
                        </a:rPr>
                        <a:t>Comprender el uso de las librerías y herramientas predictivas asociadas a Machine </a:t>
                      </a:r>
                      <a:r>
                        <a:rPr lang="es-ES" sz="1600" b="0" i="0" u="none" strike="noStrike" cap="none" dirty="0" err="1">
                          <a:solidFill>
                            <a:schemeClr val="dk1"/>
                          </a:solidFill>
                          <a:latin typeface="Arial"/>
                          <a:ea typeface="Arial"/>
                          <a:cs typeface="Arial"/>
                          <a:sym typeface="Arial"/>
                        </a:rPr>
                        <a:t>learning</a:t>
                      </a:r>
                      <a:r>
                        <a:rPr lang="es-ES" sz="1600" b="0" i="0" u="none" strike="noStrike" cap="none" dirty="0">
                          <a:solidFill>
                            <a:schemeClr val="dk1"/>
                          </a:solidFill>
                          <a:latin typeface="Arial"/>
                          <a:ea typeface="Arial"/>
                          <a:cs typeface="Arial"/>
                          <a:sym typeface="Arial"/>
                        </a:rPr>
                        <a:t> para el encargo solicitado por la organización.</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600" b="0" i="0" u="none" strike="noStrike" cap="none" dirty="0">
                          <a:solidFill>
                            <a:schemeClr val="dk1"/>
                          </a:solidFill>
                          <a:latin typeface="Arial"/>
                          <a:ea typeface="Arial"/>
                          <a:cs typeface="Arial"/>
                          <a:sym typeface="Arial"/>
                        </a:rPr>
                        <a:t>Aplicar criterios de selección de algoritmos predictivos según el encargo solicitado por la organización.</a:t>
                      </a:r>
                      <a:endParaRPr sz="1600" b="0" i="0" u="none" strike="noStrike" cap="none" dirty="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93725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dirty="0">
                          <a:solidFill>
                            <a:schemeClr val="dk1"/>
                          </a:solidFill>
                          <a:latin typeface="Arial"/>
                          <a:cs typeface="Arial"/>
                          <a:sym typeface="Arial"/>
                        </a:rPr>
                        <a:t>Anaconda y Python 3.7 si se trabaja en modo local.</a:t>
                      </a:r>
                      <a:endParaRPr sz="1600" b="0" i="0" u="none" strike="noStrike" cap="none" dirty="0">
                        <a:solidFill>
                          <a:schemeClr val="dk1"/>
                        </a:solidFill>
                        <a:latin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600" b="0" i="0" u="none" strike="noStrike" cap="none" dirty="0">
                          <a:solidFill>
                            <a:schemeClr val="dk1"/>
                          </a:solidFill>
                          <a:latin typeface="Arial"/>
                          <a:cs typeface="Arial"/>
                          <a:sym typeface="Arial"/>
                        </a:rPr>
                        <a:t>Cuenta de Google Drive conectado a </a:t>
                      </a:r>
                      <a:r>
                        <a:rPr lang="es-ES" sz="1600" b="0" i="0" u="none" strike="noStrike" cap="none" dirty="0" err="1">
                          <a:solidFill>
                            <a:schemeClr val="dk1"/>
                          </a:solidFill>
                          <a:latin typeface="Arial"/>
                          <a:cs typeface="Arial"/>
                          <a:sym typeface="Arial"/>
                        </a:rPr>
                        <a:t>Collaborative</a:t>
                      </a:r>
                      <a:r>
                        <a:rPr lang="es-ES" sz="1600" b="0" i="0" u="none" strike="noStrike" cap="none" dirty="0">
                          <a:solidFill>
                            <a:schemeClr val="dk1"/>
                          </a:solidFill>
                          <a:latin typeface="Arial"/>
                          <a:cs typeface="Arial"/>
                          <a:sym typeface="Arial"/>
                        </a:rPr>
                        <a:t> si trabaja en entorno Cloud.</a:t>
                      </a:r>
                      <a:endParaRPr sz="1600" b="0" i="0" u="none" strike="noStrike" cap="none" dirty="0">
                        <a:solidFill>
                          <a:schemeClr val="dk1"/>
                        </a:solidFill>
                        <a:latin typeface="Arial"/>
                        <a:cs typeface="Arial"/>
                        <a:sym typeface="Arial"/>
                      </a:endParaRPr>
                    </a:p>
                  </a:txBody>
                  <a:tcPr marL="91450" marR="91450" marT="45725" marB="45725"/>
                </a:tc>
                <a:extLst>
                  <a:ext uri="{0D108BD9-81ED-4DB2-BD59-A6C34878D82A}">
                    <a16:rowId xmlns:a16="http://schemas.microsoft.com/office/drawing/2014/main" val="10002"/>
                  </a:ext>
                </a:extLst>
              </a:tr>
              <a:tr h="6386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3 horas</a:t>
                      </a:r>
                      <a:endParaRPr sz="1600" u="none" strike="noStrike" cap="none" dirty="0"/>
                    </a:p>
                  </a:txBody>
                  <a:tcPr marL="91450" marR="91450" marT="45725" marB="45725"/>
                </a:tc>
                <a:extLst>
                  <a:ext uri="{0D108BD9-81ED-4DB2-BD59-A6C34878D82A}">
                    <a16:rowId xmlns:a16="http://schemas.microsoft.com/office/drawing/2014/main" val="10003"/>
                  </a:ext>
                </a:extLst>
              </a:tr>
              <a:tr h="11023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Ejecutar el análisis de datos al </a:t>
                      </a:r>
                      <a:r>
                        <a:rPr lang="es-ES" sz="1600" u="none" strike="noStrike" cap="none" dirty="0" err="1"/>
                        <a:t>jupyter</a:t>
                      </a:r>
                      <a:r>
                        <a:rPr lang="es-ES" sz="1600" u="none" strike="noStrike" cap="none" dirty="0"/>
                        <a:t> notebook de predicción del clima. Aplicar luego un análisis con algoritmos de regresión al </a:t>
                      </a:r>
                      <a:r>
                        <a:rPr lang="es-ES" sz="1600" u="none" strike="noStrike" cap="none" dirty="0" err="1"/>
                        <a:t>dataset</a:t>
                      </a:r>
                      <a:r>
                        <a:rPr lang="es-ES" sz="1600" u="none" strike="noStrike" cap="none" dirty="0"/>
                        <a:t> Boston </a:t>
                      </a:r>
                      <a:r>
                        <a:rPr lang="es-ES" sz="1600" u="none" strike="noStrike" cap="none" dirty="0" err="1"/>
                        <a:t>Housing</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837" name="Google Shape;837;p96"/>
          <p:cNvSpPr txBox="1"/>
          <p:nvPr/>
        </p:nvSpPr>
        <p:spPr>
          <a:xfrm>
            <a:off x="860086" y="6371153"/>
            <a:ext cx="74238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https://drive.google.com/file/d/1JleeDVR4ZrQBhToDuIh3f3ZHQaGZa-Eq/view?usp=sharing</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8"/>
          <p:cNvSpPr txBox="1"/>
          <p:nvPr/>
        </p:nvSpPr>
        <p:spPr>
          <a:xfrm>
            <a:off x="3147938" y="415338"/>
            <a:ext cx="43149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CIERRE DE SESIÓN</a:t>
            </a:r>
            <a:endParaRPr sz="2000" b="1" i="0" u="none" strike="noStrike" cap="none">
              <a:solidFill>
                <a:schemeClr val="lt1"/>
              </a:solidFill>
              <a:latin typeface="Calibri"/>
              <a:ea typeface="Calibri"/>
              <a:cs typeface="Calibri"/>
              <a:sym typeface="Calibri"/>
            </a:endParaRPr>
          </a:p>
        </p:txBody>
      </p:sp>
      <p:sp>
        <p:nvSpPr>
          <p:cNvPr id="844" name="Google Shape;844;p98"/>
          <p:cNvSpPr/>
          <p:nvPr/>
        </p:nvSpPr>
        <p:spPr>
          <a:xfrm>
            <a:off x="1005710" y="1960046"/>
            <a:ext cx="7132579" cy="373944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En este tipo de modelos tenemos regresión lineal y no lineal.</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En Data Science, se pueden aplicar los mismos algoritmos que si fuese un algoritmo de clasificación.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r>
              <a:rPr lang="es-ES" sz="2000" b="0" i="1" u="none" strike="noStrike" cap="none">
                <a:solidFill>
                  <a:schemeClr val="dk1"/>
                </a:solidFill>
                <a:latin typeface="Calibri"/>
                <a:ea typeface="Calibri"/>
                <a:cs typeface="Calibri"/>
                <a:sym typeface="Calibri"/>
              </a:rPr>
              <a:t>Este tipo de ejercicio sirve para realizar análisis predictivo de un contexto específico.</a:t>
            </a: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850" name="Google Shape;850;p99"/>
          <p:cNvGrpSpPr/>
          <p:nvPr/>
        </p:nvGrpSpPr>
        <p:grpSpPr>
          <a:xfrm>
            <a:off x="0" y="0"/>
            <a:ext cx="9144000" cy="6857924"/>
            <a:chOff x="1" y="266714"/>
            <a:chExt cx="9144000" cy="5934000"/>
          </a:xfrm>
        </p:grpSpPr>
        <p:sp>
          <p:nvSpPr>
            <p:cNvPr id="851" name="Google Shape;851;p99"/>
            <p:cNvSpPr/>
            <p:nvPr/>
          </p:nvSpPr>
          <p:spPr>
            <a:xfrm>
              <a:off x="1" y="266714"/>
              <a:ext cx="9144000" cy="5934000"/>
            </a:xfrm>
            <a:prstGeom prst="rect">
              <a:avLst/>
            </a:prstGeom>
            <a:solidFill>
              <a:srgbClr val="10253F"/>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852" name="Google Shape;852;p99" descr="logoEECC2.png"/>
            <p:cNvPicPr preferRelativeResize="0"/>
            <p:nvPr/>
          </p:nvPicPr>
          <p:blipFill rotWithShape="1">
            <a:blip r:embed="rId3">
              <a:alphaModFix/>
            </a:blip>
            <a:srcRect/>
            <a:stretch/>
          </p:blipFill>
          <p:spPr>
            <a:xfrm>
              <a:off x="6915150" y="357173"/>
              <a:ext cx="1980162" cy="831244"/>
            </a:xfrm>
            <a:prstGeom prst="rect">
              <a:avLst/>
            </a:prstGeom>
            <a:noFill/>
            <a:ln>
              <a:noFill/>
            </a:ln>
          </p:spPr>
        </p:pic>
      </p:grpSp>
      <p:sp>
        <p:nvSpPr>
          <p:cNvPr id="853" name="Google Shape;853;p9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400"/>
              <a:buFont typeface="Calibri"/>
              <a:buNone/>
            </a:pPr>
            <a:r>
              <a:rPr lang="es-ES" b="1">
                <a:solidFill>
                  <a:schemeClr val="lt1"/>
                </a:solidFill>
              </a:rPr>
              <a:t>SESIÓN 10</a:t>
            </a:r>
            <a:endParaRPr b="1">
              <a:solidFill>
                <a:schemeClr val="lt1"/>
              </a:solidFill>
            </a:endParaRPr>
          </a:p>
        </p:txBody>
      </p:sp>
      <p:sp>
        <p:nvSpPr>
          <p:cNvPr id="854" name="Google Shape;854;p9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888888"/>
              </a:buClr>
              <a:buSzPts val="3200"/>
              <a:buNone/>
            </a:pPr>
            <a:r>
              <a:rPr lang="es-ES" i="1">
                <a:solidFill>
                  <a:srgbClr val="FFC000"/>
                </a:solidFill>
              </a:rPr>
              <a:t>Lenguaje R</a:t>
            </a:r>
            <a:endParaRPr/>
          </a:p>
          <a:p>
            <a:pPr marL="0" lvl="0" indent="0" algn="ctr" rtl="0">
              <a:lnSpc>
                <a:spcPct val="100000"/>
              </a:lnSpc>
              <a:spcBef>
                <a:spcPts val="0"/>
              </a:spcBef>
              <a:spcAft>
                <a:spcPts val="0"/>
              </a:spcAft>
              <a:buClr>
                <a:srgbClr val="888888"/>
              </a:buClr>
              <a:buSzPts val="3200"/>
              <a:buNone/>
            </a:pPr>
            <a:r>
              <a:rPr lang="es-ES" i="1">
                <a:solidFill>
                  <a:srgbClr val="FFC000"/>
                </a:solidFill>
              </a:rPr>
              <a:t>Índices para la evaluación de modelos</a:t>
            </a:r>
            <a:endParaRPr i="1">
              <a:solidFill>
                <a:srgbClr val="FFC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0"/>
          <p:cNvSpPr/>
          <p:nvPr/>
        </p:nvSpPr>
        <p:spPr>
          <a:xfrm>
            <a:off x="2035666" y="422948"/>
            <a:ext cx="653153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SESIÓN DE HOY</a:t>
            </a:r>
            <a:endParaRPr sz="2000" b="0" i="0" u="none" strike="noStrike" cap="none">
              <a:solidFill>
                <a:schemeClr val="lt1"/>
              </a:solidFill>
              <a:latin typeface="Calibri"/>
              <a:ea typeface="Calibri"/>
              <a:cs typeface="Calibri"/>
              <a:sym typeface="Calibri"/>
            </a:endParaRPr>
          </a:p>
        </p:txBody>
      </p:sp>
      <p:graphicFrame>
        <p:nvGraphicFramePr>
          <p:cNvPr id="861" name="Google Shape;861;p100"/>
          <p:cNvGraphicFramePr/>
          <p:nvPr/>
        </p:nvGraphicFramePr>
        <p:xfrm>
          <a:off x="280380" y="1800397"/>
          <a:ext cx="8583225" cy="4389160"/>
        </p:xfrm>
        <a:graphic>
          <a:graphicData uri="http://schemas.openxmlformats.org/drawingml/2006/table">
            <a:tbl>
              <a:tblPr firstRow="1" bandRow="1">
                <a:noFill/>
                <a:tableStyleId>{BAEFB91F-02D4-415B-BE7B-1F9825FE8FC9}</a:tableStyleId>
              </a:tblPr>
              <a:tblGrid>
                <a:gridCol w="5552425">
                  <a:extLst>
                    <a:ext uri="{9D8B030D-6E8A-4147-A177-3AD203B41FA5}">
                      <a16:colId xmlns:a16="http://schemas.microsoft.com/office/drawing/2014/main" val="20000"/>
                    </a:ext>
                  </a:extLst>
                </a:gridCol>
                <a:gridCol w="3030800">
                  <a:extLst>
                    <a:ext uri="{9D8B030D-6E8A-4147-A177-3AD203B41FA5}">
                      <a16:colId xmlns:a16="http://schemas.microsoft.com/office/drawing/2014/main" val="20001"/>
                    </a:ext>
                  </a:extLst>
                </a:gridCol>
              </a:tblGrid>
              <a:tr h="800550">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DESCRIPCIÓN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a:buNone/>
                      </a:pPr>
                      <a:r>
                        <a:rPr lang="es-ES" sz="1600" u="none" strike="noStrike" cap="none"/>
                        <a:t>TIEMPO</a:t>
                      </a:r>
                      <a:endParaRPr sz="1400" u="none" strike="noStrike" cap="none"/>
                    </a:p>
                  </a:txBody>
                  <a:tcPr marL="91450" marR="91450" marT="45725" marB="45725" anchor="ctr"/>
                </a:tc>
                <a:extLst>
                  <a:ext uri="{0D108BD9-81ED-4DB2-BD59-A6C34878D82A}">
                    <a16:rowId xmlns:a16="http://schemas.microsoft.com/office/drawing/2014/main" val="10000"/>
                  </a:ext>
                </a:extLst>
              </a:tr>
              <a:tr h="122422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Iniciar con una síntesis de lo revisado anteriormente. Resolver consultas de los ejercicios realizados en las sesiones anteriores, plantear las inquietudes que surgieron y debatir sobre las dificultades.</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20 minutos</a:t>
                      </a:r>
                      <a:endParaRPr sz="1400" u="none" strike="noStrike" cap="none"/>
                    </a:p>
                  </a:txBody>
                  <a:tcPr marL="91450" marR="91450" marT="45725" marB="45725" anchor="ctr"/>
                </a:tc>
                <a:extLst>
                  <a:ext uri="{0D108BD9-81ED-4DB2-BD59-A6C34878D82A}">
                    <a16:rowId xmlns:a16="http://schemas.microsoft.com/office/drawing/2014/main" val="10001"/>
                  </a:ext>
                </a:extLst>
              </a:tr>
              <a:tr h="1297575">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Se revisarán la opción de hacer prácticamente lo mismo que hemos estado haciendo en Python pero en lenguaje R.</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Revisión de los índices que nos permitirán evaluar los modelos de Machine Learning.</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3 horas</a:t>
                      </a:r>
                      <a:endParaRPr sz="1400" u="none" strike="noStrike" cap="none"/>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922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Realizar una centralización de contenidos, exponer entre los estudiantes cosas o funciones interesantes que hayan encontrado y orientar siempre al autoestudio. Comparar R con la experiencia en Python.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10 minutos</a:t>
                      </a:r>
                      <a:endParaRPr sz="14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01"/>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LENGUAJES DE ANÁLISIS DE DATOS</a:t>
            </a:r>
            <a:endParaRPr sz="1800" b="1" i="0" u="none" strike="noStrike" cap="none">
              <a:solidFill>
                <a:schemeClr val="lt1"/>
              </a:solidFill>
              <a:latin typeface="Calibri"/>
              <a:ea typeface="Calibri"/>
              <a:cs typeface="Calibri"/>
              <a:sym typeface="Calibri"/>
            </a:endParaRPr>
          </a:p>
        </p:txBody>
      </p:sp>
      <p:sp>
        <p:nvSpPr>
          <p:cNvPr id="868" name="Google Shape;868;p101"/>
          <p:cNvSpPr/>
          <p:nvPr/>
        </p:nvSpPr>
        <p:spPr>
          <a:xfrm>
            <a:off x="1425608" y="1951788"/>
            <a:ext cx="6292800" cy="14772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Al igual que todo lo que desarrollamos en los campos de la informática, hay un millón de posibilidades siempre.</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p:txBody>
      </p:sp>
      <p:pic>
        <p:nvPicPr>
          <p:cNvPr id="869" name="Google Shape;869;p101"/>
          <p:cNvPicPr preferRelativeResize="0"/>
          <p:nvPr/>
        </p:nvPicPr>
        <p:blipFill rotWithShape="1">
          <a:blip r:embed="rId3">
            <a:alphaModFix/>
          </a:blip>
          <a:srcRect/>
          <a:stretch/>
        </p:blipFill>
        <p:spPr>
          <a:xfrm>
            <a:off x="1966912" y="3252946"/>
            <a:ext cx="5210175" cy="2543175"/>
          </a:xfrm>
          <a:prstGeom prst="rect">
            <a:avLst/>
          </a:prstGeom>
          <a:noFill/>
          <a:ln>
            <a:noFill/>
          </a:ln>
        </p:spPr>
      </p:pic>
      <p:sp>
        <p:nvSpPr>
          <p:cNvPr id="870" name="Google Shape;870;p101"/>
          <p:cNvSpPr txBox="1"/>
          <p:nvPr/>
        </p:nvSpPr>
        <p:spPr>
          <a:xfrm>
            <a:off x="210067" y="6371153"/>
            <a:ext cx="87238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Fuente imagen: https://mappinggis.com/2019/07/lenguajes-de-programacion-para-realizar-ciencia-de-datos/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2"/>
          <p:cNvSpPr txBox="1"/>
          <p:nvPr/>
        </p:nvSpPr>
        <p:spPr>
          <a:xfrm>
            <a:off x="3875702" y="486847"/>
            <a:ext cx="461180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LENGUAJES MÁS USADOS EN DATA SCIENCE</a:t>
            </a:r>
            <a:endParaRPr sz="1800" b="1" i="0" u="none" strike="noStrike" cap="none">
              <a:solidFill>
                <a:schemeClr val="lt1"/>
              </a:solidFill>
              <a:latin typeface="Calibri"/>
              <a:ea typeface="Calibri"/>
              <a:cs typeface="Calibri"/>
              <a:sym typeface="Calibri"/>
            </a:endParaRPr>
          </a:p>
        </p:txBody>
      </p:sp>
      <p:sp>
        <p:nvSpPr>
          <p:cNvPr id="877" name="Google Shape;877;p102"/>
          <p:cNvSpPr/>
          <p:nvPr/>
        </p:nvSpPr>
        <p:spPr>
          <a:xfrm>
            <a:off x="1569181" y="1582381"/>
            <a:ext cx="6292734" cy="18466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Encuesta de KDNuggets publicada el 5 de junio del 2017</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000"/>
              <a:buFont typeface="Arial"/>
              <a:buNone/>
            </a:pPr>
            <a:r>
              <a:rPr lang="es-ES" sz="1400" b="0" i="1"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https://twitter.com/python_es/status/875257401842307072</a:t>
            </a:r>
            <a:r>
              <a:rPr lang="es-ES" sz="2000" b="0" i="1" u="none" strike="noStrike" cap="none">
                <a:solidFill>
                  <a:schemeClr val="dk1"/>
                </a:solidFill>
                <a:latin typeface="Calibri"/>
                <a:ea typeface="Calibri"/>
                <a:cs typeface="Calibri"/>
                <a:sym typeface="Calibri"/>
              </a:rPr>
              <a:t> </a:t>
            </a:r>
            <a:endParaRPr sz="1400" b="0" i="1"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878" name="Google Shape;878;p102"/>
          <p:cNvPicPr preferRelativeResize="0"/>
          <p:nvPr/>
        </p:nvPicPr>
        <p:blipFill rotWithShape="1">
          <a:blip r:embed="rId4">
            <a:alphaModFix/>
          </a:blip>
          <a:srcRect/>
          <a:stretch/>
        </p:blipFill>
        <p:spPr>
          <a:xfrm>
            <a:off x="2464624" y="2565640"/>
            <a:ext cx="4501848" cy="362343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0"/>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LENGUAJE R</a:t>
            </a:r>
            <a:endParaRPr sz="1800" b="1" i="0" u="none" strike="noStrike" cap="none">
              <a:solidFill>
                <a:schemeClr val="lt1"/>
              </a:solidFill>
              <a:latin typeface="Calibri"/>
              <a:ea typeface="Calibri"/>
              <a:cs typeface="Calibri"/>
              <a:sym typeface="Calibri"/>
            </a:endParaRPr>
          </a:p>
        </p:txBody>
      </p:sp>
      <p:sp>
        <p:nvSpPr>
          <p:cNvPr id="885" name="Google Shape;885;p80"/>
          <p:cNvSpPr txBox="1"/>
          <p:nvPr/>
        </p:nvSpPr>
        <p:spPr>
          <a:xfrm>
            <a:off x="723899" y="1698289"/>
            <a:ext cx="7734299" cy="3737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R es un entorno de software libre.</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Lenguaje de programación interpretado, es decir, ejecuta las instrucciones directamente.</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endParaRPr sz="2000" b="0" i="1"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000"/>
              <a:buFont typeface="Arial"/>
              <a:buNone/>
            </a:pPr>
            <a:r>
              <a:rPr lang="es-ES" sz="2000" b="0" i="1" u="none" strike="noStrike" cap="none">
                <a:solidFill>
                  <a:schemeClr val="dk1"/>
                </a:solidFill>
                <a:latin typeface="Calibri"/>
                <a:ea typeface="Calibri"/>
                <a:cs typeface="Calibri"/>
                <a:sym typeface="Calibri"/>
              </a:rPr>
              <a:t>El término entorno, en R, se refiere a un sistema totalmente planificado y coherente, en lugar de una acumulación de herramientas específicas e inflexibles, como suele ser el caso en otros softwares de análisis de datos.</a:t>
            </a:r>
            <a:endParaRPr sz="2000" b="0" i="1" u="none" strike="noStrike" cap="none">
              <a:solidFill>
                <a:schemeClr val="dk1"/>
              </a:solidFill>
              <a:latin typeface="Calibri"/>
              <a:ea typeface="Calibri"/>
              <a:cs typeface="Calibri"/>
              <a:sym typeface="Calibri"/>
            </a:endParaRPr>
          </a:p>
        </p:txBody>
      </p:sp>
      <p:pic>
        <p:nvPicPr>
          <p:cNvPr id="886" name="Google Shape;886;p80"/>
          <p:cNvPicPr preferRelativeResize="0"/>
          <p:nvPr/>
        </p:nvPicPr>
        <p:blipFill rotWithShape="1">
          <a:blip r:embed="rId3">
            <a:alphaModFix/>
          </a:blip>
          <a:srcRect/>
          <a:stretch/>
        </p:blipFill>
        <p:spPr>
          <a:xfrm>
            <a:off x="7048498" y="1421765"/>
            <a:ext cx="1409700" cy="1233488"/>
          </a:xfrm>
          <a:prstGeom prst="rect">
            <a:avLst/>
          </a:prstGeom>
          <a:noFill/>
          <a:ln>
            <a:noFill/>
          </a:ln>
        </p:spPr>
      </p:pic>
      <p:pic>
        <p:nvPicPr>
          <p:cNvPr id="887" name="Google Shape;887;p80"/>
          <p:cNvPicPr preferRelativeResize="0"/>
          <p:nvPr/>
        </p:nvPicPr>
        <p:blipFill rotWithShape="1">
          <a:blip r:embed="rId4">
            <a:alphaModFix/>
          </a:blip>
          <a:srcRect/>
          <a:stretch/>
        </p:blipFill>
        <p:spPr>
          <a:xfrm>
            <a:off x="152401" y="5647454"/>
            <a:ext cx="2619687" cy="977921"/>
          </a:xfrm>
          <a:prstGeom prst="rect">
            <a:avLst/>
          </a:prstGeom>
          <a:noFill/>
          <a:ln>
            <a:noFill/>
          </a:ln>
        </p:spPr>
      </p:pic>
      <p:pic>
        <p:nvPicPr>
          <p:cNvPr id="888" name="Google Shape;888;p80"/>
          <p:cNvPicPr preferRelativeResize="0"/>
          <p:nvPr/>
        </p:nvPicPr>
        <p:blipFill rotWithShape="1">
          <a:blip r:embed="rId5">
            <a:alphaModFix/>
          </a:blip>
          <a:srcRect/>
          <a:stretch/>
        </p:blipFill>
        <p:spPr>
          <a:xfrm>
            <a:off x="5886449" y="5647454"/>
            <a:ext cx="3105150" cy="97792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3"/>
          <p:cNvSpPr txBox="1"/>
          <p:nvPr/>
        </p:nvSpPr>
        <p:spPr>
          <a:xfrm>
            <a:off x="4286250" y="486847"/>
            <a:ext cx="39862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Calibri"/>
                <a:ea typeface="Calibri"/>
                <a:cs typeface="Calibri"/>
                <a:sym typeface="Calibri"/>
              </a:rPr>
              <a:t>LENGUAJE R</a:t>
            </a:r>
            <a:endParaRPr sz="1800" b="1" i="0" u="none" strike="noStrike" cap="none">
              <a:solidFill>
                <a:schemeClr val="lt1"/>
              </a:solidFill>
              <a:latin typeface="Calibri"/>
              <a:ea typeface="Calibri"/>
              <a:cs typeface="Calibri"/>
              <a:sym typeface="Calibri"/>
            </a:endParaRPr>
          </a:p>
        </p:txBody>
      </p:sp>
      <p:pic>
        <p:nvPicPr>
          <p:cNvPr id="895" name="Google Shape;895;p103"/>
          <p:cNvPicPr preferRelativeResize="0"/>
          <p:nvPr/>
        </p:nvPicPr>
        <p:blipFill rotWithShape="1">
          <a:blip r:embed="rId3">
            <a:alphaModFix/>
          </a:blip>
          <a:srcRect/>
          <a:stretch/>
        </p:blipFill>
        <p:spPr>
          <a:xfrm>
            <a:off x="423573" y="1801718"/>
            <a:ext cx="3862677" cy="4569435"/>
          </a:xfrm>
          <a:prstGeom prst="rect">
            <a:avLst/>
          </a:prstGeom>
          <a:noFill/>
          <a:ln>
            <a:noFill/>
          </a:ln>
        </p:spPr>
      </p:pic>
      <p:pic>
        <p:nvPicPr>
          <p:cNvPr id="896" name="Google Shape;896;p103"/>
          <p:cNvPicPr preferRelativeResize="0"/>
          <p:nvPr/>
        </p:nvPicPr>
        <p:blipFill rotWithShape="1">
          <a:blip r:embed="rId4">
            <a:alphaModFix/>
          </a:blip>
          <a:srcRect/>
          <a:stretch/>
        </p:blipFill>
        <p:spPr>
          <a:xfrm>
            <a:off x="5002560" y="1801718"/>
            <a:ext cx="3082213" cy="456943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4"/>
          <p:cNvSpPr txBox="1"/>
          <p:nvPr/>
        </p:nvSpPr>
        <p:spPr>
          <a:xfrm>
            <a:off x="3186113" y="571500"/>
            <a:ext cx="428625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chemeClr val="lt1"/>
                </a:solidFill>
                <a:latin typeface="Calibri"/>
                <a:ea typeface="Calibri"/>
                <a:cs typeface="Calibri"/>
                <a:sym typeface="Calibri"/>
              </a:rPr>
              <a:t>EXPERIENCIA DE APRENDIZAJE</a:t>
            </a:r>
            <a:endParaRPr sz="2000" b="1" i="0" u="none" strike="noStrike" cap="none">
              <a:solidFill>
                <a:schemeClr val="lt1"/>
              </a:solidFill>
              <a:latin typeface="Calibri"/>
              <a:ea typeface="Calibri"/>
              <a:cs typeface="Calibri"/>
              <a:sym typeface="Calibri"/>
            </a:endParaRPr>
          </a:p>
        </p:txBody>
      </p:sp>
      <p:graphicFrame>
        <p:nvGraphicFramePr>
          <p:cNvPr id="903" name="Google Shape;903;p104"/>
          <p:cNvGraphicFramePr/>
          <p:nvPr>
            <p:extLst>
              <p:ext uri="{D42A27DB-BD31-4B8C-83A1-F6EECF244321}">
                <p14:modId xmlns:p14="http://schemas.microsoft.com/office/powerpoint/2010/main" val="318593080"/>
              </p:ext>
            </p:extLst>
          </p:nvPr>
        </p:nvGraphicFramePr>
        <p:xfrm>
          <a:off x="268075" y="1574465"/>
          <a:ext cx="8607850" cy="4381735"/>
        </p:xfrm>
        <a:graphic>
          <a:graphicData uri="http://schemas.openxmlformats.org/drawingml/2006/table">
            <a:tbl>
              <a:tblPr firstRow="1" bandRow="1">
                <a:noFill/>
                <a:tableStyleId>{BAEFB91F-02D4-415B-BE7B-1F9825FE8FC9}</a:tableStyleId>
              </a:tblPr>
              <a:tblGrid>
                <a:gridCol w="2869275">
                  <a:extLst>
                    <a:ext uri="{9D8B030D-6E8A-4147-A177-3AD203B41FA5}">
                      <a16:colId xmlns:a16="http://schemas.microsoft.com/office/drawing/2014/main" val="20000"/>
                    </a:ext>
                  </a:extLst>
                </a:gridCol>
                <a:gridCol w="5738575">
                  <a:extLst>
                    <a:ext uri="{9D8B030D-6E8A-4147-A177-3AD203B41FA5}">
                      <a16:colId xmlns:a16="http://schemas.microsoft.com/office/drawing/2014/main" val="20001"/>
                    </a:ext>
                  </a:extLst>
                </a:gridCol>
              </a:tblGrid>
              <a:tr h="5110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Nombre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800" u="none" strike="noStrike" cap="none"/>
                        <a:t>Ejecución de script en R.</a:t>
                      </a:r>
                      <a:endParaRPr sz="1800" u="none" strike="noStrike" cap="none"/>
                    </a:p>
                  </a:txBody>
                  <a:tcPr marL="91450" marR="91450" marT="45725" marB="45725"/>
                </a:tc>
                <a:extLst>
                  <a:ext uri="{0D108BD9-81ED-4DB2-BD59-A6C34878D82A}">
                    <a16:rowId xmlns:a16="http://schemas.microsoft.com/office/drawing/2014/main" val="10000"/>
                  </a:ext>
                </a:extLst>
              </a:tr>
              <a:tr h="668450">
                <a:tc>
                  <a:txBody>
                    <a:bodyPr/>
                    <a:lstStyle/>
                    <a:p>
                      <a:pPr marL="0" marR="0" lvl="0" indent="0" algn="just" rtl="0">
                        <a:lnSpc>
                          <a:spcPct val="100000"/>
                        </a:lnSpc>
                        <a:spcBef>
                          <a:spcPts val="0"/>
                        </a:spcBef>
                        <a:spcAft>
                          <a:spcPts val="0"/>
                        </a:spcAft>
                        <a:buClr>
                          <a:srgbClr val="000000"/>
                        </a:buClr>
                        <a:buSzPts val="1600"/>
                        <a:buFont typeface="Arial"/>
                        <a:buNone/>
                      </a:pPr>
                      <a:r>
                        <a:rPr lang="es-ES" sz="1600" b="0" i="0" u="none" strike="noStrike" cap="none">
                          <a:solidFill>
                            <a:schemeClr val="dk1"/>
                          </a:solidFill>
                          <a:latin typeface="Arial"/>
                          <a:ea typeface="Arial"/>
                          <a:cs typeface="Arial"/>
                          <a:sym typeface="Arial"/>
                        </a:rPr>
                        <a:t>Aprendizaje(s) esperado(s)</a:t>
                      </a:r>
                      <a:endParaRPr sz="1600" b="0" i="0" u="none" strike="noStrike" cap="none">
                        <a:solidFill>
                          <a:schemeClr val="dk1"/>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Comprender la funcionalidad de bibliotecas de uso en lenguajes Python y R.</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600" b="0" i="0" u="none" strike="noStrike" cap="none">
                          <a:solidFill>
                            <a:schemeClr val="dk1"/>
                          </a:solidFill>
                          <a:latin typeface="Arial"/>
                          <a:ea typeface="Arial"/>
                          <a:cs typeface="Arial"/>
                          <a:sym typeface="Arial"/>
                        </a:rPr>
                        <a:t>Describ</a:t>
                      </a:r>
                      <a:r>
                        <a:rPr lang="es-ES" sz="1600"/>
                        <a:t>ir</a:t>
                      </a:r>
                      <a:r>
                        <a:rPr lang="es-ES" sz="1600" b="0" i="0" u="none" strike="noStrike" cap="none">
                          <a:solidFill>
                            <a:schemeClr val="dk1"/>
                          </a:solidFill>
                          <a:latin typeface="Arial"/>
                          <a:ea typeface="Arial"/>
                          <a:cs typeface="Arial"/>
                          <a:sym typeface="Arial"/>
                        </a:rPr>
                        <a:t> el uso de librerías en aplicaciones cloud ofrecidas por la industria.</a:t>
                      </a:r>
                      <a:endParaRPr sz="16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10080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Materiales,  recursos y/o insumos.</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R instalado y Rstudio para ejecución local.</a:t>
                      </a:r>
                      <a:endParaRPr sz="1600" u="none" strike="noStrike" cap="none"/>
                    </a:p>
                    <a:p>
                      <a:pPr marL="0" marR="0" lvl="0" indent="0" algn="l" rtl="0">
                        <a:lnSpc>
                          <a:spcPct val="100000"/>
                        </a:lnSpc>
                        <a:spcBef>
                          <a:spcPts val="0"/>
                        </a:spcBef>
                        <a:spcAft>
                          <a:spcPts val="0"/>
                        </a:spcAft>
                        <a:buClr>
                          <a:srgbClr val="000000"/>
                        </a:buClr>
                        <a:buSzPts val="1800"/>
                        <a:buFont typeface="Arial"/>
                        <a:buNone/>
                      </a:pPr>
                      <a:r>
                        <a:rPr lang="es-ES" sz="1600" u="none" strike="noStrike" cap="none"/>
                        <a:t>Navegador para acceder a rstudio.cloud para ejecución en la nube.</a:t>
                      </a:r>
                      <a:endParaRPr sz="1600" u="none" strike="noStrike" cap="none"/>
                    </a:p>
                  </a:txBody>
                  <a:tcPr marL="91450" marR="91450" marT="45725" marB="45725"/>
                </a:tc>
                <a:extLst>
                  <a:ext uri="{0D108BD9-81ED-4DB2-BD59-A6C34878D82A}">
                    <a16:rowId xmlns:a16="http://schemas.microsoft.com/office/drawing/2014/main" val="10002"/>
                  </a:ext>
                </a:extLst>
              </a:tr>
              <a:tr h="485275">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Duración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a:t>30 minutos</a:t>
                      </a:r>
                      <a:endParaRPr sz="1600" u="none" strike="noStrike" cap="none"/>
                    </a:p>
                  </a:txBody>
                  <a:tcPr marL="91450" marR="91450" marT="45725" marB="45725"/>
                </a:tc>
                <a:extLst>
                  <a:ext uri="{0D108BD9-81ED-4DB2-BD59-A6C34878D82A}">
                    <a16:rowId xmlns:a16="http://schemas.microsoft.com/office/drawing/2014/main" val="10003"/>
                  </a:ext>
                </a:extLst>
              </a:tr>
              <a:tr h="1153800">
                <a:tc>
                  <a:txBody>
                    <a:bodyPr/>
                    <a:lstStyle/>
                    <a:p>
                      <a:pPr marL="0" marR="0" lvl="0" indent="0" algn="just" rtl="0">
                        <a:lnSpc>
                          <a:spcPct val="100000"/>
                        </a:lnSpc>
                        <a:spcBef>
                          <a:spcPts val="0"/>
                        </a:spcBef>
                        <a:spcAft>
                          <a:spcPts val="0"/>
                        </a:spcAft>
                        <a:buClr>
                          <a:srgbClr val="000000"/>
                        </a:buClr>
                        <a:buSzPts val="1600"/>
                        <a:buFont typeface="Arial"/>
                        <a:buNone/>
                      </a:pPr>
                      <a:r>
                        <a:rPr lang="es-ES" sz="1600" u="none" strike="noStrike" cap="none"/>
                        <a:t>Instrucciones de la actividad.</a:t>
                      </a:r>
                      <a:endParaRPr sz="16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Cargar el archivo Sesión 10 - </a:t>
                      </a:r>
                      <a:r>
                        <a:rPr lang="es-ES" sz="1600" u="none" strike="noStrike" cap="none" dirty="0" err="1"/>
                        <a:t>Estadísticos.R</a:t>
                      </a:r>
                      <a:r>
                        <a:rPr lang="es-ES" sz="1600" u="none" strike="noStrike" cap="none" dirty="0"/>
                        <a:t> desde la carpeta de los recursos. Ir ejecutando él script línea a línea para obtener los estadísticos del </a:t>
                      </a:r>
                      <a:r>
                        <a:rPr lang="es-ES" sz="1600" u="none" strike="noStrike" cap="none" dirty="0" err="1"/>
                        <a:t>dataset</a:t>
                      </a:r>
                      <a:r>
                        <a:rPr lang="es-ES" sz="1600" u="none" strike="noStrike" cap="none" dirty="0"/>
                        <a:t> de Iris.</a:t>
                      </a:r>
                      <a:endParaRPr sz="1600" u="none" strike="noStrike" cap="none" dirty="0"/>
                    </a:p>
                    <a:p>
                      <a:pPr marL="0" marR="0" lvl="0" indent="0" algn="l" rtl="0">
                        <a:lnSpc>
                          <a:spcPct val="100000"/>
                        </a:lnSpc>
                        <a:spcBef>
                          <a:spcPts val="0"/>
                        </a:spcBef>
                        <a:spcAft>
                          <a:spcPts val="0"/>
                        </a:spcAft>
                        <a:buClr>
                          <a:srgbClr val="000000"/>
                        </a:buClr>
                        <a:buSzPts val="1800"/>
                        <a:buFont typeface="Arial"/>
                        <a:buNone/>
                      </a:pPr>
                      <a:r>
                        <a:rPr lang="es-ES" sz="1600" u="none" strike="noStrike" cap="none" dirty="0"/>
                        <a:t>Revisar las similitudes y diferencias con Python. Incorporar alguna visualización interesante de los datos.</a:t>
                      </a:r>
                      <a:endParaRPr sz="16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1498</TotalTime>
  <Words>23984</Words>
  <Application>Microsoft Office PowerPoint</Application>
  <PresentationFormat>Presentación en pantalla (4:3)</PresentationFormat>
  <Paragraphs>1734</Paragraphs>
  <Slides>118</Slides>
  <Notes>118</Notes>
  <HiddenSlides>0</HiddenSlides>
  <MMClips>0</MMClips>
  <ScaleCrop>false</ScaleCrop>
  <HeadingPairs>
    <vt:vector size="4" baseType="variant">
      <vt:variant>
        <vt:lpstr>Tema</vt:lpstr>
      </vt:variant>
      <vt:variant>
        <vt:i4>1</vt:i4>
      </vt:variant>
      <vt:variant>
        <vt:lpstr>Títulos de diapositiva</vt:lpstr>
      </vt:variant>
      <vt:variant>
        <vt:i4>118</vt:i4>
      </vt:variant>
    </vt:vector>
  </HeadingPairs>
  <TitlesOfParts>
    <vt:vector size="119" baseType="lpstr">
      <vt:lpstr>Tema de Office</vt:lpstr>
      <vt:lpstr>Aplicación de herramientas informáticas para constituir Machine Learning</vt:lpstr>
      <vt:lpstr>Presentación de PowerPoint</vt:lpstr>
      <vt:lpstr>Técnicas para la exploración y preparación de los datos</vt:lpstr>
      <vt:lpstr>SESIÓN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4</vt:lpstr>
      <vt:lpstr>Presentación de PowerPoint</vt:lpstr>
      <vt:lpstr>SESIÓN 5</vt:lpstr>
      <vt:lpstr>Presentación de PowerPoint</vt:lpstr>
      <vt:lpstr>Presentación de PowerPoint</vt:lpstr>
      <vt:lpstr>Técnicas de predicción de datos con Machine Learning</vt:lpstr>
      <vt:lpstr>SESIÓN 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8</vt:lpstr>
      <vt:lpstr>Presentación de PowerPoint</vt:lpstr>
      <vt:lpstr>Presentación de PowerPoint</vt:lpstr>
      <vt:lpstr>Presentación de PowerPoint</vt:lpstr>
      <vt:lpstr>Presentación de PowerPoint</vt:lpstr>
      <vt:lpstr>Presentación de PowerPoint</vt:lpstr>
      <vt:lpstr>Presentación de PowerPoint</vt:lpstr>
      <vt:lpstr>SESIÓN 9</vt:lpstr>
      <vt:lpstr>Presentación de PowerPoint</vt:lpstr>
      <vt:lpstr>Presentación de PowerPoint</vt:lpstr>
      <vt:lpstr>Presentación de PowerPoint</vt:lpstr>
      <vt:lpstr>Presentación de PowerPoint</vt:lpstr>
      <vt:lpstr>Presentación de PowerPoint</vt:lpstr>
      <vt:lpstr>Presentación de PowerPoint</vt:lpstr>
      <vt:lpstr>SESIÓN 10</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11</vt:lpstr>
      <vt:lpstr>Presentación de PowerPoint</vt:lpstr>
      <vt:lpstr>Presentación de PowerPoint</vt:lpstr>
      <vt:lpstr>Presentación de PowerPoint</vt:lpstr>
      <vt:lpstr>Presentación de PowerPoint</vt:lpstr>
      <vt:lpstr>Presentación de PowerPoint</vt:lpstr>
      <vt:lpstr>Presentación de PowerPoint</vt:lpstr>
      <vt:lpstr>SESIÓN 12</vt:lpstr>
      <vt:lpstr>Presentación de PowerPoint</vt:lpstr>
      <vt:lpstr>Presentación de PowerPoint</vt:lpstr>
      <vt:lpstr>SESIÓN 13</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Marcela Diaz A.</dc:creator>
  <cp:lastModifiedBy>Clau Bustamante</cp:lastModifiedBy>
  <cp:revision>27</cp:revision>
  <dcterms:created xsi:type="dcterms:W3CDTF">2016-02-23T20:13:48Z</dcterms:created>
  <dcterms:modified xsi:type="dcterms:W3CDTF">2021-03-03T16:07:26Z</dcterms:modified>
</cp:coreProperties>
</file>